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4">
  <p:sldMasterIdLst>
    <p:sldMasterId id="2147483648" r:id="rId1"/>
  </p:sldMasterIdLst>
  <p:notesMasterIdLst>
    <p:notesMasterId r:id="rId117"/>
  </p:notesMasterIdLst>
  <p:sldIdLst>
    <p:sldId id="256" r:id="rId2"/>
    <p:sldId id="257" r:id="rId3"/>
    <p:sldId id="261" r:id="rId4"/>
    <p:sldId id="262" r:id="rId5"/>
    <p:sldId id="258" r:id="rId6"/>
    <p:sldId id="260" r:id="rId7"/>
    <p:sldId id="259"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2" d="100"/>
          <a:sy n="62" d="100"/>
        </p:scale>
        <p:origin x="-1512"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37E6F0-670B-4382-9758-BCF71B45C2CF}" type="datetimeFigureOut">
              <a:rPr lang="zh-CN" altLang="en-US" smtClean="0"/>
              <a:pPr/>
              <a:t>2014-11-26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4B5EA2-2331-4D8D-918E-16A0DD9D931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89F320D-2F23-433C-8E79-FBC7389D4749}" type="datetime1">
              <a:rPr lang="zh-CN" altLang="en-US" smtClean="0"/>
              <a:pPr/>
              <a:t>2014-11-26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9F1F01-B831-4CA0-BAE8-1B5D30B6EABA}" type="datetime1">
              <a:rPr lang="zh-CN" altLang="en-US" smtClean="0"/>
              <a:pPr/>
              <a:t>2014-11-26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0E627E-38AA-458C-BC06-DDBC0BB7A136}" type="datetime1">
              <a:rPr lang="zh-CN" altLang="en-US" smtClean="0"/>
              <a:pPr/>
              <a:t>2014-11-26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7B2E32-89DF-4B6A-9121-87236B57CF3F}" type="datetime1">
              <a:rPr lang="zh-CN" altLang="en-US" smtClean="0"/>
              <a:pPr/>
              <a:t>2014-11-26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AD39984-247D-47C4-8FE8-9F2FC2F4EC0C}" type="datetime1">
              <a:rPr lang="zh-CN" altLang="en-US" smtClean="0"/>
              <a:pPr/>
              <a:t>2014-11-26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8BBF01A-CD87-4830-B5DB-8C94E445ABD4}" type="datetime1">
              <a:rPr lang="zh-CN" altLang="en-US" smtClean="0"/>
              <a:pPr/>
              <a:t>2014-11-26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F8E111D-E61A-41DA-AC23-E5EAD3157690}" type="datetime1">
              <a:rPr lang="zh-CN" altLang="en-US" smtClean="0"/>
              <a:pPr/>
              <a:t>2014-11-26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ED47DBA-C0E8-4C59-9E60-076A1923A62F}" type="datetime1">
              <a:rPr lang="zh-CN" altLang="en-US" smtClean="0"/>
              <a:pPr/>
              <a:t>2014-11-26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E426AE-FE0A-4217-9B98-3B217AB032E3}" type="datetime1">
              <a:rPr lang="zh-CN" altLang="en-US" smtClean="0"/>
              <a:pPr/>
              <a:t>2014-11-26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09A7E10-0791-4B6A-9107-59EF963BB8E3}" type="datetime1">
              <a:rPr lang="zh-CN" altLang="en-US" smtClean="0"/>
              <a:pPr/>
              <a:t>2014-11-26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8FEE32B-0B85-4AD7-BB7B-E058D900CEDB}" type="datetime1">
              <a:rPr lang="zh-CN" altLang="en-US" smtClean="0"/>
              <a:pPr/>
              <a:t>2014-11-26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1DEBD-FE09-4420-A0B9-C2342CCECFC8}" type="datetime1">
              <a:rPr lang="zh-CN" altLang="en-US" smtClean="0"/>
              <a:pPr/>
              <a:t>2014-11-26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jpe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85926"/>
            <a:ext cx="9144000" cy="2786082"/>
          </a:xfrm>
          <a:prstGeom prst="rect">
            <a:avLst/>
          </a:prstGeom>
          <a:solidFill>
            <a:srgbClr val="00B0F0"/>
          </a:solidFill>
        </p:spPr>
        <p:txBody>
          <a:bodyPr wrap="none" rtlCol="0" anchor="ctr">
            <a:spAutoFit/>
          </a:bodyPr>
          <a:lstStyle/>
          <a:p>
            <a:pPr algn="ctr"/>
            <a:endParaRPr lang="zh-CN" altLang="en-US" dirty="0" smtClean="0">
              <a:latin typeface="微软雅黑" pitchFamily="34" charset="-122"/>
              <a:ea typeface="微软雅黑" pitchFamily="34" charset="-122"/>
            </a:endParaRPr>
          </a:p>
        </p:txBody>
      </p:sp>
      <p:sp>
        <p:nvSpPr>
          <p:cNvPr id="2" name="标题 1"/>
          <p:cNvSpPr>
            <a:spLocks noGrp="1"/>
          </p:cNvSpPr>
          <p:nvPr>
            <p:ph type="ctrTitle"/>
          </p:nvPr>
        </p:nvSpPr>
        <p:spPr>
          <a:xfrm>
            <a:off x="685800" y="2601917"/>
            <a:ext cx="7772400" cy="1470025"/>
          </a:xfrm>
        </p:spPr>
        <p:txBody>
          <a:bodyPr>
            <a:normAutofit fontScale="90000"/>
          </a:bodyPr>
          <a:lstStyle/>
          <a:p>
            <a:r>
              <a:rPr lang="zh-CN" altLang="en-US" b="1" dirty="0" smtClean="0">
                <a:solidFill>
                  <a:schemeClr val="bg1"/>
                </a:solidFill>
                <a:latin typeface="微软雅黑" pitchFamily="34" charset="-122"/>
                <a:ea typeface="微软雅黑" pitchFamily="34" charset="-122"/>
              </a:rPr>
              <a:t>双燃料重卡汽车业务管理</a:t>
            </a:r>
            <a:br>
              <a:rPr lang="zh-CN" altLang="en-US" b="1" dirty="0" smtClean="0">
                <a:solidFill>
                  <a:schemeClr val="bg1"/>
                </a:solidFill>
                <a:latin typeface="微软雅黑" pitchFamily="34" charset="-122"/>
                <a:ea typeface="微软雅黑" pitchFamily="34" charset="-122"/>
              </a:rPr>
            </a:br>
            <a:r>
              <a:rPr lang="en-US" b="1" dirty="0" smtClean="0">
                <a:solidFill>
                  <a:schemeClr val="bg1"/>
                </a:solidFill>
                <a:latin typeface="微软雅黑" pitchFamily="34" charset="-122"/>
                <a:ea typeface="微软雅黑" pitchFamily="34" charset="-122"/>
              </a:rPr>
              <a:t>  </a:t>
            </a:r>
            <a:r>
              <a:rPr lang="en-US" altLang="zh-CN" b="1" dirty="0" smtClean="0">
                <a:solidFill>
                  <a:schemeClr val="bg1"/>
                </a:solidFill>
                <a:latin typeface="微软雅黑" pitchFamily="34" charset="-122"/>
                <a:ea typeface="微软雅黑" pitchFamily="34" charset="-122"/>
              </a:rPr>
              <a:t/>
            </a:r>
            <a:br>
              <a:rPr lang="en-US" altLang="zh-CN" b="1" dirty="0" smtClean="0">
                <a:solidFill>
                  <a:schemeClr val="bg1"/>
                </a:solidFill>
                <a:latin typeface="微软雅黑" pitchFamily="34" charset="-122"/>
                <a:ea typeface="微软雅黑" pitchFamily="34" charset="-122"/>
              </a:rPr>
            </a:br>
            <a:r>
              <a:rPr lang="zh-CN" altLang="en-US" sz="3100" dirty="0" smtClean="0">
                <a:solidFill>
                  <a:schemeClr val="bg1"/>
                </a:solidFill>
                <a:latin typeface="微软雅黑" pitchFamily="34" charset="-122"/>
                <a:ea typeface="微软雅黑" pitchFamily="34" charset="-122"/>
              </a:rPr>
              <a:t>系统使用说明</a:t>
            </a:r>
            <a:endParaRPr lang="zh-CN" altLang="en-US" sz="3100" dirty="0">
              <a:solidFill>
                <a:schemeClr val="bg1"/>
              </a:solidFill>
              <a:latin typeface="微软雅黑" pitchFamily="34" charset="-122"/>
              <a:ea typeface="微软雅黑" pitchFamily="34"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rcRect/>
          <a:stretch>
            <a:fillRect/>
          </a:stretch>
        </p:blipFill>
        <p:spPr bwMode="auto">
          <a:xfrm>
            <a:off x="571472" y="428604"/>
            <a:ext cx="7818316" cy="4714908"/>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10</a:t>
            </a:fld>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100</a:t>
            </a:fld>
            <a:endParaRPr lang="zh-CN" altLang="en-US"/>
          </a:p>
        </p:txBody>
      </p:sp>
      <p:sp>
        <p:nvSpPr>
          <p:cNvPr id="5" name="矩形 4"/>
          <p:cNvSpPr/>
          <p:nvPr/>
        </p:nvSpPr>
        <p:spPr>
          <a:xfrm>
            <a:off x="571472" y="428604"/>
            <a:ext cx="2146742" cy="400110"/>
          </a:xfrm>
          <a:prstGeom prst="rect">
            <a:avLst/>
          </a:prstGeom>
        </p:spPr>
        <p:txBody>
          <a:bodyPr wrap="none">
            <a:spAutoFit/>
          </a:bodyPr>
          <a:lstStyle/>
          <a:p>
            <a:r>
              <a:rPr lang="en-US" sz="2000" b="1" dirty="0" smtClean="0">
                <a:latin typeface="微软雅黑" pitchFamily="34" charset="-122"/>
                <a:ea typeface="微软雅黑" pitchFamily="34" charset="-122"/>
              </a:rPr>
              <a:t>2.7.10  </a:t>
            </a:r>
            <a:r>
              <a:rPr lang="zh-CN" altLang="en-US" sz="2000" b="1" dirty="0" smtClean="0">
                <a:latin typeface="微软雅黑" pitchFamily="34" charset="-122"/>
                <a:ea typeface="微软雅黑" pitchFamily="34" charset="-122"/>
              </a:rPr>
              <a:t>运输合同</a:t>
            </a:r>
            <a:endParaRPr lang="zh-CN" altLang="en-US" sz="2000" b="1" dirty="0">
              <a:latin typeface="微软雅黑" pitchFamily="34" charset="-122"/>
              <a:ea typeface="微软雅黑" pitchFamily="34" charset="-122"/>
            </a:endParaRPr>
          </a:p>
        </p:txBody>
      </p:sp>
      <p:sp>
        <p:nvSpPr>
          <p:cNvPr id="115713" name="Rectangle 1"/>
          <p:cNvSpPr>
            <a:spLocks noChangeArrowheads="1"/>
          </p:cNvSpPr>
          <p:nvPr/>
        </p:nvSpPr>
        <p:spPr bwMode="auto">
          <a:xfrm>
            <a:off x="785786" y="928670"/>
            <a:ext cx="521497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操作人：采购员</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功能：对</a:t>
            </a:r>
            <a:r>
              <a:rPr lang="zh-CN" altLang="en-US" dirty="0" smtClean="0">
                <a:latin typeface="微软雅黑" pitchFamily="34" charset="-122"/>
                <a:ea typeface="微软雅黑" pitchFamily="34" charset="-122"/>
                <a:cs typeface="Times New Roman" pitchFamily="18" charset="0"/>
              </a:rPr>
              <a:t>运输合同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进行记录</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7" name="图片 6" descr="D:\Users\仕\AppData\Roaming\Tencent\Users\215717607\QQ\WinTemp\RichOle\H[QG[$W6(QH`B~0BFMDI]`1.jpg"/>
          <p:cNvPicPr/>
          <p:nvPr/>
        </p:nvPicPr>
        <p:blipFill>
          <a:blip r:embed="rId2">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4714876" y="214290"/>
            <a:ext cx="1222365" cy="1571612"/>
          </a:xfrm>
          <a:prstGeom prst="rect">
            <a:avLst/>
          </a:prstGeom>
          <a:noFill/>
          <a:ln>
            <a:noFill/>
          </a:ln>
        </p:spPr>
      </p:pic>
      <p:pic>
        <p:nvPicPr>
          <p:cNvPr id="115714" name="Picture 2"/>
          <p:cNvPicPr>
            <a:picLocks noChangeAspect="1" noChangeArrowheads="1"/>
          </p:cNvPicPr>
          <p:nvPr/>
        </p:nvPicPr>
        <p:blipFill>
          <a:blip r:embed="rId3"/>
          <a:srcRect/>
          <a:stretch>
            <a:fillRect/>
          </a:stretch>
        </p:blipFill>
        <p:spPr bwMode="auto">
          <a:xfrm>
            <a:off x="100017" y="2095500"/>
            <a:ext cx="8901139" cy="23336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101</a:t>
            </a:fld>
            <a:endParaRPr lang="zh-CN" altLang="en-US"/>
          </a:p>
        </p:txBody>
      </p:sp>
      <p:pic>
        <p:nvPicPr>
          <p:cNvPr id="5" name="图片 4" descr="D:\Users\仕\AppData\Roaming\Tencent\Users\215717607\QQ\WinTemp\RichOle\3XCSCB$FPDM1EPK}]JT8MPD.jpg"/>
          <p:cNvPicPr/>
          <p:nvPr/>
        </p:nvPicPr>
        <p:blipFill>
          <a:blip r:embed="rId2">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1738312" y="1186410"/>
            <a:ext cx="5667375" cy="4485179"/>
          </a:xfrm>
          <a:prstGeom prst="rect">
            <a:avLst/>
          </a:prstGeom>
          <a:noFill/>
          <a:ln>
            <a:noFill/>
          </a:ln>
        </p:spPr>
      </p:pic>
      <p:sp>
        <p:nvSpPr>
          <p:cNvPr id="6" name="TextBox 5"/>
          <p:cNvSpPr txBox="1"/>
          <p:nvPr/>
        </p:nvSpPr>
        <p:spPr>
          <a:xfrm>
            <a:off x="785786" y="571480"/>
            <a:ext cx="1569660"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新建运输合同</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102</a:t>
            </a:fld>
            <a:endParaRPr lang="zh-CN" altLang="en-US"/>
          </a:p>
        </p:txBody>
      </p:sp>
      <p:sp>
        <p:nvSpPr>
          <p:cNvPr id="5" name="矩形 4"/>
          <p:cNvSpPr/>
          <p:nvPr/>
        </p:nvSpPr>
        <p:spPr>
          <a:xfrm>
            <a:off x="357158" y="428604"/>
            <a:ext cx="6643734" cy="984885"/>
          </a:xfrm>
          <a:prstGeom prst="rect">
            <a:avLst/>
          </a:prstGeom>
        </p:spPr>
        <p:txBody>
          <a:bodyPr wrap="square">
            <a:spAutoFit/>
          </a:bodyPr>
          <a:lstStyle/>
          <a:p>
            <a:r>
              <a:rPr lang="en-US" sz="2000" b="1" dirty="0" smtClean="0">
                <a:latin typeface="微软雅黑" pitchFamily="34" charset="-122"/>
                <a:ea typeface="微软雅黑" pitchFamily="34" charset="-122"/>
              </a:rPr>
              <a:t>2.8</a:t>
            </a:r>
            <a:r>
              <a:rPr lang="zh-CN" altLang="en-US" sz="2000" b="1" dirty="0" smtClean="0">
                <a:latin typeface="微软雅黑" pitchFamily="34" charset="-122"/>
                <a:ea typeface="微软雅黑" pitchFamily="34" charset="-122"/>
              </a:rPr>
              <a:t>库存管理</a:t>
            </a:r>
            <a:endParaRPr lang="en-US" altLang="zh-CN" sz="2000" b="1" dirty="0" smtClean="0">
              <a:latin typeface="微软雅黑" pitchFamily="34" charset="-122"/>
              <a:ea typeface="微软雅黑" pitchFamily="34" charset="-122"/>
            </a:endParaRPr>
          </a:p>
          <a:p>
            <a:endParaRPr lang="zh-CN" altLang="en-US" sz="2000" b="1"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本模块涉及操作人为“库管人员”与“库管负责人”</a:t>
            </a:r>
            <a:endParaRPr lang="zh-CN" altLang="en-US" dirty="0">
              <a:latin typeface="微软雅黑" pitchFamily="34" charset="-122"/>
              <a:ea typeface="微软雅黑" pitchFamily="34" charset="-122"/>
            </a:endParaRPr>
          </a:p>
        </p:txBody>
      </p:sp>
      <p:pic>
        <p:nvPicPr>
          <p:cNvPr id="116738" name="Picture 2"/>
          <p:cNvPicPr>
            <a:picLocks noChangeAspect="1" noChangeArrowheads="1"/>
          </p:cNvPicPr>
          <p:nvPr/>
        </p:nvPicPr>
        <p:blipFill>
          <a:blip r:embed="rId2"/>
          <a:srcRect/>
          <a:stretch>
            <a:fillRect/>
          </a:stretch>
        </p:blipFill>
        <p:spPr bwMode="auto">
          <a:xfrm>
            <a:off x="357158" y="1643050"/>
            <a:ext cx="8572528" cy="14563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103</a:t>
            </a:fld>
            <a:endParaRPr lang="zh-CN" altLang="en-US"/>
          </a:p>
        </p:txBody>
      </p:sp>
      <p:sp>
        <p:nvSpPr>
          <p:cNvPr id="3" name="矩形 2"/>
          <p:cNvSpPr/>
          <p:nvPr/>
        </p:nvSpPr>
        <p:spPr>
          <a:xfrm>
            <a:off x="500034" y="571480"/>
            <a:ext cx="1834156" cy="400110"/>
          </a:xfrm>
          <a:prstGeom prst="rect">
            <a:avLst/>
          </a:prstGeom>
        </p:spPr>
        <p:txBody>
          <a:bodyPr wrap="none">
            <a:spAutoFit/>
          </a:bodyPr>
          <a:lstStyle/>
          <a:p>
            <a:r>
              <a:rPr lang="en-US" sz="2000" b="1" dirty="0" smtClean="0">
                <a:latin typeface="微软雅黑" pitchFamily="34" charset="-122"/>
                <a:ea typeface="微软雅黑" pitchFamily="34" charset="-122"/>
              </a:rPr>
              <a:t>2.8.1</a:t>
            </a:r>
            <a:r>
              <a:rPr lang="zh-CN" altLang="en-US" sz="2000" b="1" dirty="0" smtClean="0">
                <a:latin typeface="微软雅黑" pitchFamily="34" charset="-122"/>
                <a:ea typeface="微软雅黑" pitchFamily="34" charset="-122"/>
              </a:rPr>
              <a:t>类别管理</a:t>
            </a:r>
            <a:endParaRPr lang="zh-CN" altLang="en-US" sz="2000" b="1" dirty="0">
              <a:latin typeface="微软雅黑" pitchFamily="34" charset="-122"/>
              <a:ea typeface="微软雅黑" pitchFamily="34" charset="-122"/>
            </a:endParaRPr>
          </a:p>
        </p:txBody>
      </p:sp>
      <p:pic>
        <p:nvPicPr>
          <p:cNvPr id="5" name="图片 4" descr="D:\Users\仕\AppData\Roaming\Tencent\Users\215717607\QQ\WinTemp\RichOle\I}1E0XGK9R%BP5$}NE1$ATQ.jpg"/>
          <p:cNvPicPr/>
          <p:nvPr/>
        </p:nvPicPr>
        <p:blipFill>
          <a:blip r:embed="rId2">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3643306" y="1071546"/>
            <a:ext cx="4657725" cy="4838700"/>
          </a:xfrm>
          <a:prstGeom prst="rect">
            <a:avLst/>
          </a:prstGeom>
          <a:noFill/>
          <a:ln>
            <a:noFill/>
          </a:ln>
        </p:spPr>
      </p:pic>
      <p:pic>
        <p:nvPicPr>
          <p:cNvPr id="117763" name="Picture 3"/>
          <p:cNvPicPr>
            <a:picLocks noChangeAspect="1" noChangeArrowheads="1"/>
          </p:cNvPicPr>
          <p:nvPr/>
        </p:nvPicPr>
        <p:blipFill>
          <a:blip r:embed="rId3"/>
          <a:srcRect b="5525"/>
          <a:stretch>
            <a:fillRect/>
          </a:stretch>
        </p:blipFill>
        <p:spPr bwMode="auto">
          <a:xfrm>
            <a:off x="823906" y="1043007"/>
            <a:ext cx="2819400" cy="4886323"/>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104</a:t>
            </a:fld>
            <a:endParaRPr lang="zh-CN" altLang="en-US"/>
          </a:p>
        </p:txBody>
      </p:sp>
      <p:sp>
        <p:nvSpPr>
          <p:cNvPr id="118785" name="Rectangle 1"/>
          <p:cNvSpPr>
            <a:spLocks noChangeArrowheads="1"/>
          </p:cNvSpPr>
          <p:nvPr/>
        </p:nvSpPr>
        <p:spPr bwMode="auto">
          <a:xfrm>
            <a:off x="357158" y="500042"/>
            <a:ext cx="857256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节点类型分为</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365125"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类别节点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365125"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货物节点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365125"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套件节点</a:t>
            </a:r>
            <a:endPar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R="0" lvl="0" indent="365125" algn="l" defTabSz="914400" rtl="0" eaLnBrk="0" fontAlgn="base" latinLnBrk="0" hangingPunct="0">
              <a:lnSpc>
                <a:spcPct val="100000"/>
              </a:lnSpc>
              <a:spcBef>
                <a:spcPct val="0"/>
              </a:spcBef>
              <a:spcAft>
                <a:spcPct val="0"/>
              </a:spcAft>
              <a:buClrTx/>
              <a:buSzTx/>
              <a:buFont typeface="Arial" pitchFamily="34" charset="0"/>
              <a:buChar char="•"/>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上级类别：该节点属于哪个父节点，可以进行更改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类别顺序：在左侧树中的排列顺序</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对于节点属性为</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货物或者套件的货物</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需要选择是否进行</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唯一编</a:t>
            </a:r>
            <a:r>
              <a:rPr lang="zh-CN" altLang="en-US" dirty="0" smtClean="0">
                <a:solidFill>
                  <a:srgbClr val="FF0000"/>
                </a:solidFill>
                <a:latin typeface="微软雅黑" pitchFamily="34" charset="-122"/>
                <a:ea typeface="微软雅黑" pitchFamily="34" charset="-122"/>
                <a:cs typeface="Times New Roman" pitchFamily="18" charset="0"/>
              </a:rPr>
              <a:t>码</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唯一编码</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适用于贵重物品，方便以后对货物进行追踪</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对于货物或者套件可以进行</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库存预警</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，在采购负责人的采购申请界面会予以显示，方便进行采购估计。</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“保存”按钮：（略）</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“编辑”按钮：对节点进行编辑修改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“新增”按钮：在该节点下添加新的子节点。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“打印条码”按钮：调用打印机打印条码，此按钮只适用于</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非唯一编码货物</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唯一编码货物的条码打印见后文。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105</a:t>
            </a:fld>
            <a:endParaRPr lang="zh-CN" altLang="en-US" dirty="0"/>
          </a:p>
        </p:txBody>
      </p:sp>
      <p:sp>
        <p:nvSpPr>
          <p:cNvPr id="3" name="矩形 2"/>
          <p:cNvSpPr/>
          <p:nvPr/>
        </p:nvSpPr>
        <p:spPr>
          <a:xfrm>
            <a:off x="571472" y="428604"/>
            <a:ext cx="1475084" cy="400110"/>
          </a:xfrm>
          <a:prstGeom prst="rect">
            <a:avLst/>
          </a:prstGeom>
        </p:spPr>
        <p:txBody>
          <a:bodyPr wrap="none">
            <a:spAutoFit/>
          </a:bodyPr>
          <a:lstStyle/>
          <a:p>
            <a:r>
              <a:rPr lang="en-US" sz="2000" b="1" dirty="0" smtClean="0">
                <a:latin typeface="微软雅黑" pitchFamily="34" charset="-122"/>
                <a:ea typeface="微软雅黑" pitchFamily="34" charset="-122"/>
              </a:rPr>
              <a:t>2.8.2  </a:t>
            </a:r>
            <a:r>
              <a:rPr lang="zh-CN" altLang="en-US" sz="2000" b="1" dirty="0" smtClean="0">
                <a:latin typeface="微软雅黑" pitchFamily="34" charset="-122"/>
                <a:ea typeface="微软雅黑" pitchFamily="34" charset="-122"/>
              </a:rPr>
              <a:t>入库</a:t>
            </a:r>
            <a:endParaRPr lang="zh-CN" altLang="en-US" sz="2000" b="1" dirty="0">
              <a:latin typeface="微软雅黑" pitchFamily="34" charset="-122"/>
              <a:ea typeface="微软雅黑" pitchFamily="34" charset="-122"/>
            </a:endParaRPr>
          </a:p>
        </p:txBody>
      </p:sp>
      <p:sp>
        <p:nvSpPr>
          <p:cNvPr id="4" name="TextBox 3"/>
          <p:cNvSpPr txBox="1"/>
          <p:nvPr/>
        </p:nvSpPr>
        <p:spPr>
          <a:xfrm>
            <a:off x="857224" y="785794"/>
            <a:ext cx="13388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新建入库单</a:t>
            </a:r>
          </a:p>
        </p:txBody>
      </p:sp>
      <p:pic>
        <p:nvPicPr>
          <p:cNvPr id="5" name="图片 4" descr="D:\Users\仕\AppData\Roaming\Tencent\Users\215717607\QQ\WinTemp\RichOle\M`4W5XFL`}F@2IRI65%ID6Y.jpg"/>
          <p:cNvPicPr/>
          <p:nvPr/>
        </p:nvPicPr>
        <p:blipFill>
          <a:blip r:embed="rId2">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428596" y="1142984"/>
            <a:ext cx="7786742" cy="4286280"/>
          </a:xfrm>
          <a:prstGeom prst="rect">
            <a:avLst/>
          </a:prstGeom>
          <a:noFill/>
          <a:ln>
            <a:noFill/>
          </a:ln>
        </p:spPr>
      </p:pic>
      <p:sp>
        <p:nvSpPr>
          <p:cNvPr id="89089" name="Rectangle 1"/>
          <p:cNvSpPr>
            <a:spLocks noChangeArrowheads="1"/>
          </p:cNvSpPr>
          <p:nvPr/>
        </p:nvSpPr>
        <p:spPr bwMode="auto">
          <a:xfrm>
            <a:off x="714348" y="5380672"/>
            <a:ext cx="5000628"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单据号：根据日期时间自动生成</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日期：选择入库日期</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供应商：选择供应商</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中间的两个按钮</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手动添加入库</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和</a:t>
            </a:r>
            <a:r>
              <a:rPr kumimoji="0" lang="zh-CN" b="0" i="0" u="none" strike="noStrike" cap="none" normalizeH="0" baseline="0" dirty="0" smtClean="0">
                <a:ln>
                  <a:noFill/>
                </a:ln>
                <a:solidFill>
                  <a:srgbClr val="FF0000"/>
                </a:solidFill>
                <a:effectLst/>
                <a:latin typeface="微软雅黑" pitchFamily="34" charset="-122"/>
                <a:ea typeface="微软雅黑" pitchFamily="34" charset="-122"/>
                <a:cs typeface="Times New Roman" pitchFamily="18" charset="0"/>
              </a:rPr>
              <a:t>扫码添加入库</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手动添加入库：点击之后“选择”按钮会点亮</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106</a:t>
            </a:fld>
            <a:endParaRPr lang="zh-CN" altLang="en-US"/>
          </a:p>
        </p:txBody>
      </p:sp>
      <p:pic>
        <p:nvPicPr>
          <p:cNvPr id="3" name="图片 2" descr="D:\Users\仕\AppData\Roaming\Tencent\Users\215717607\QQ\WinTemp\RichOle\A4SVXE(3R9P`35H6I0I@3[C.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500034" y="428604"/>
            <a:ext cx="2819400" cy="5848350"/>
          </a:xfrm>
          <a:prstGeom prst="rect">
            <a:avLst/>
          </a:prstGeom>
          <a:noFill/>
          <a:ln>
            <a:noFill/>
          </a:ln>
        </p:spPr>
      </p:pic>
      <p:sp>
        <p:nvSpPr>
          <p:cNvPr id="121857" name="Rectangle 1"/>
          <p:cNvSpPr>
            <a:spLocks noChangeArrowheads="1"/>
          </p:cNvSpPr>
          <p:nvPr/>
        </p:nvSpPr>
        <p:spPr bwMode="auto">
          <a:xfrm>
            <a:off x="3357554" y="642918"/>
            <a:ext cx="5786446"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选择需要入库的物品，点击确定。</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物品的基本信息会进行自动填充。</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需要自己填写的内容为数量，单价，库位号</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填写完毕之后，点击添加。</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此时条码机中会打印条码，请贴于物品上，进行标识。</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注：当选择物品为唯一编码的物品时（设置处在</a:t>
            </a:r>
            <a:r>
              <a:rPr kumimoji="0" lang="zh-CN"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类别管理</a:t>
            </a: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参见上文），会弹出下弹出框。</a:t>
            </a:r>
            <a:endParaRPr kumimoji="0" lang="zh-CN" b="0" i="0" u="none" strike="noStrike" cap="none" normalizeH="0" baseline="0" dirty="0" smtClean="0">
              <a:ln>
                <a:noFill/>
              </a:ln>
              <a:solidFill>
                <a:schemeClr val="tx1"/>
              </a:solidFill>
              <a:effectLst/>
              <a:latin typeface="Arial" pitchFamily="34" charset="0"/>
              <a:ea typeface="宋体" pitchFamily="2" charset="-122"/>
            </a:endParaRPr>
          </a:p>
        </p:txBody>
      </p:sp>
      <p:pic>
        <p:nvPicPr>
          <p:cNvPr id="5" name="图片 4" descr="D:\Users\仕\AppData\Roaming\Tencent\Users\215717607\QQ\WinTemp\RichOle\3X4(KI%BLX@@MCIS)P`F9B2.jpg"/>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3995755" y="3014673"/>
            <a:ext cx="3076575" cy="19145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107</a:t>
            </a:fld>
            <a:endParaRPr lang="zh-CN" altLang="en-US"/>
          </a:p>
        </p:txBody>
      </p:sp>
      <p:sp>
        <p:nvSpPr>
          <p:cNvPr id="3" name="矩形 2"/>
          <p:cNvSpPr/>
          <p:nvPr/>
        </p:nvSpPr>
        <p:spPr>
          <a:xfrm>
            <a:off x="285720" y="357166"/>
            <a:ext cx="8429684" cy="646331"/>
          </a:xfrm>
          <a:prstGeom prst="rect">
            <a:avLst/>
          </a:prstGeom>
        </p:spPr>
        <p:txBody>
          <a:bodyPr wrap="square">
            <a:spAutoFit/>
          </a:bodyPr>
          <a:lstStyle/>
          <a:p>
            <a:r>
              <a:rPr lang="zh-CN" altLang="en-US" dirty="0" smtClean="0">
                <a:latin typeface="微软雅黑" pitchFamily="34" charset="-122"/>
                <a:ea typeface="微软雅黑" pitchFamily="34" charset="-122"/>
              </a:rPr>
              <a:t>扫码添加入库：点击扫码添加入库之后，光标会在条码栏闪动，此时所要做的操作是，手持扫描枪，扫描物品条码，系统会自动识别并添加到下栏，无需人为输入。</a:t>
            </a:r>
            <a:endParaRPr lang="zh-CN" altLang="en-US" dirty="0">
              <a:latin typeface="微软雅黑" pitchFamily="34" charset="-122"/>
              <a:ea typeface="微软雅黑" pitchFamily="34" charset="-122"/>
            </a:endParaRPr>
          </a:p>
        </p:txBody>
      </p:sp>
      <p:sp>
        <p:nvSpPr>
          <p:cNvPr id="4" name="TextBox 3"/>
          <p:cNvSpPr txBox="1"/>
          <p:nvPr/>
        </p:nvSpPr>
        <p:spPr>
          <a:xfrm>
            <a:off x="428596" y="1428736"/>
            <a:ext cx="7802136"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注：扫码入库只适用于非唯一编码的物品。唯一编码的物品只能手动入库。</a:t>
            </a:r>
            <a:endParaRPr lang="zh-CN" altLang="en-US" dirty="0" smtClean="0">
              <a:latin typeface="微软雅黑" pitchFamily="34" charset="-122"/>
              <a:ea typeface="微软雅黑" pitchFamily="34" charset="-122"/>
            </a:endParaRPr>
          </a:p>
        </p:txBody>
      </p:sp>
      <p:pic>
        <p:nvPicPr>
          <p:cNvPr id="5" name="图片 4" descr="D:\Users\仕\AppData\Roaming\Tencent\Users\215717607\QQ\WinTemp\RichOle\EL24~L){3%~MJ8}[X4%_9RW.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857224" y="2143116"/>
            <a:ext cx="7500990" cy="200026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108</a:t>
            </a:fld>
            <a:endParaRPr lang="zh-CN" altLang="en-US"/>
          </a:p>
        </p:txBody>
      </p:sp>
      <p:sp>
        <p:nvSpPr>
          <p:cNvPr id="3" name="矩形 2"/>
          <p:cNvSpPr/>
          <p:nvPr/>
        </p:nvSpPr>
        <p:spPr>
          <a:xfrm>
            <a:off x="428596" y="357166"/>
            <a:ext cx="1988045" cy="400110"/>
          </a:xfrm>
          <a:prstGeom prst="rect">
            <a:avLst/>
          </a:prstGeom>
        </p:spPr>
        <p:txBody>
          <a:bodyPr wrap="none">
            <a:spAutoFit/>
          </a:bodyPr>
          <a:lstStyle/>
          <a:p>
            <a:r>
              <a:rPr lang="en-US" sz="2000" b="1" dirty="0" smtClean="0">
                <a:latin typeface="微软雅黑" pitchFamily="34" charset="-122"/>
                <a:ea typeface="微软雅黑" pitchFamily="34" charset="-122"/>
              </a:rPr>
              <a:t>2.8.3  </a:t>
            </a:r>
            <a:r>
              <a:rPr lang="zh-CN" altLang="en-US" sz="2000" b="1" dirty="0" smtClean="0">
                <a:latin typeface="微软雅黑" pitchFamily="34" charset="-122"/>
                <a:ea typeface="微软雅黑" pitchFamily="34" charset="-122"/>
              </a:rPr>
              <a:t>入库</a:t>
            </a:r>
            <a:r>
              <a:rPr lang="zh-CN" altLang="en-US" sz="2000" b="1" dirty="0" smtClean="0">
                <a:latin typeface="微软雅黑" pitchFamily="34" charset="-122"/>
                <a:ea typeface="微软雅黑" pitchFamily="34" charset="-122"/>
              </a:rPr>
              <a:t>记录</a:t>
            </a:r>
            <a:endParaRPr lang="zh-CN" altLang="en-US" sz="2000" b="1" dirty="0">
              <a:latin typeface="微软雅黑" pitchFamily="34" charset="-122"/>
              <a:ea typeface="微软雅黑" pitchFamily="34" charset="-122"/>
            </a:endParaRPr>
          </a:p>
        </p:txBody>
      </p:sp>
      <p:pic>
        <p:nvPicPr>
          <p:cNvPr id="4" name="图片 3" descr="D:\Users\仕\AppData\Roaming\Tencent\Users\215717607\QQ\WinTemp\RichOle\EXFHVAV8~W0XFM%_4}){18Q.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571472" y="1000108"/>
            <a:ext cx="8143932" cy="2428892"/>
          </a:xfrm>
          <a:prstGeom prst="rect">
            <a:avLst/>
          </a:prstGeom>
          <a:noFill/>
          <a:ln>
            <a:noFill/>
          </a:ln>
        </p:spPr>
      </p:pic>
      <p:sp>
        <p:nvSpPr>
          <p:cNvPr id="5" name="矩形 4"/>
          <p:cNvSpPr/>
          <p:nvPr/>
        </p:nvSpPr>
        <p:spPr>
          <a:xfrm>
            <a:off x="571472" y="3714752"/>
            <a:ext cx="2723823" cy="369332"/>
          </a:xfrm>
          <a:prstGeom prst="rect">
            <a:avLst/>
          </a:prstGeom>
        </p:spPr>
        <p:txBody>
          <a:bodyPr wrap="none">
            <a:spAutoFit/>
          </a:bodyPr>
          <a:lstStyle/>
          <a:p>
            <a:r>
              <a:rPr lang="zh-CN" altLang="en-US" dirty="0" smtClean="0"/>
              <a:t>对入库物品进行搜索查询</a:t>
            </a:r>
            <a:endParaRPr lang="zh-CN" alt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109</a:t>
            </a:fld>
            <a:endParaRPr lang="zh-CN" altLang="en-US"/>
          </a:p>
        </p:txBody>
      </p:sp>
      <p:sp>
        <p:nvSpPr>
          <p:cNvPr id="3" name="矩形 2"/>
          <p:cNvSpPr/>
          <p:nvPr/>
        </p:nvSpPr>
        <p:spPr>
          <a:xfrm>
            <a:off x="428596" y="428604"/>
            <a:ext cx="1475084" cy="400110"/>
          </a:xfrm>
          <a:prstGeom prst="rect">
            <a:avLst/>
          </a:prstGeom>
        </p:spPr>
        <p:txBody>
          <a:bodyPr wrap="none">
            <a:spAutoFit/>
          </a:bodyPr>
          <a:lstStyle/>
          <a:p>
            <a:r>
              <a:rPr lang="en-US" sz="2000" b="1" dirty="0" smtClean="0">
                <a:latin typeface="微软雅黑" pitchFamily="34" charset="-122"/>
                <a:ea typeface="微软雅黑" pitchFamily="34" charset="-122"/>
              </a:rPr>
              <a:t>2.8.4  </a:t>
            </a:r>
            <a:r>
              <a:rPr lang="zh-CN" altLang="en-US" sz="2000" b="1" dirty="0" smtClean="0">
                <a:latin typeface="微软雅黑" pitchFamily="34" charset="-122"/>
                <a:ea typeface="微软雅黑" pitchFamily="34" charset="-122"/>
              </a:rPr>
              <a:t>出</a:t>
            </a:r>
            <a:r>
              <a:rPr lang="zh-CN" altLang="en-US" sz="2000" b="1" dirty="0" smtClean="0">
                <a:latin typeface="微软雅黑" pitchFamily="34" charset="-122"/>
                <a:ea typeface="微软雅黑" pitchFamily="34" charset="-122"/>
              </a:rPr>
              <a:t>库</a:t>
            </a:r>
            <a:endParaRPr lang="zh-CN" altLang="en-US" sz="2000" b="1" dirty="0">
              <a:latin typeface="微软雅黑" pitchFamily="34" charset="-122"/>
              <a:ea typeface="微软雅黑" pitchFamily="34" charset="-122"/>
            </a:endParaRPr>
          </a:p>
        </p:txBody>
      </p:sp>
      <p:pic>
        <p:nvPicPr>
          <p:cNvPr id="4" name="图片 3" descr="D:\Users\仕\AppData\Roaming\Tencent\Users\215717607\QQ\WinTemp\RichOle\$%Y()5J_AEB3{G9D$81E~_M.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714348" y="928670"/>
            <a:ext cx="7572428" cy="2357454"/>
          </a:xfrm>
          <a:prstGeom prst="rect">
            <a:avLst/>
          </a:prstGeom>
          <a:noFill/>
          <a:ln>
            <a:noFill/>
          </a:ln>
        </p:spPr>
      </p:pic>
      <p:sp>
        <p:nvSpPr>
          <p:cNvPr id="5" name="矩形 4"/>
          <p:cNvSpPr/>
          <p:nvPr/>
        </p:nvSpPr>
        <p:spPr>
          <a:xfrm>
            <a:off x="642910" y="3429000"/>
            <a:ext cx="4108817" cy="369332"/>
          </a:xfrm>
          <a:prstGeom prst="rect">
            <a:avLst/>
          </a:prstGeom>
        </p:spPr>
        <p:txBody>
          <a:bodyPr wrap="none">
            <a:spAutoFit/>
          </a:bodyPr>
          <a:lstStyle/>
          <a:p>
            <a:r>
              <a:rPr lang="zh-CN" altLang="en-US" dirty="0" smtClean="0"/>
              <a:t>针对某一个出库单，点击“出库”按钮</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155123" y="428604"/>
            <a:ext cx="6878806"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点击左侧的</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添加按钮</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，输入新的客户信息，会出现如下界面：</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857224" y="1000108"/>
            <a:ext cx="6929486" cy="4357718"/>
          </a:xfrm>
          <a:prstGeom prst="rect">
            <a:avLst/>
          </a:prstGeom>
          <a:noFill/>
          <a:ln w="9525">
            <a:noFill/>
            <a:miter lim="800000"/>
            <a:headEnd/>
            <a:tailEnd/>
          </a:ln>
        </p:spPr>
      </p:pic>
      <p:sp>
        <p:nvSpPr>
          <p:cNvPr id="7" name="矩形 6"/>
          <p:cNvSpPr/>
          <p:nvPr/>
        </p:nvSpPr>
        <p:spPr>
          <a:xfrm>
            <a:off x="714348" y="5429264"/>
            <a:ext cx="7858180" cy="646331"/>
          </a:xfrm>
          <a:prstGeom prst="rect">
            <a:avLst/>
          </a:prstGeom>
        </p:spPr>
        <p:txBody>
          <a:bodyPr wrap="square">
            <a:spAutoFit/>
          </a:bodyPr>
          <a:lstStyle/>
          <a:p>
            <a:r>
              <a:rPr lang="zh-CN" altLang="en-US" dirty="0" smtClean="0"/>
              <a:t>根据提示输入客户信息，其中姓名和手机号是必填项，经办人显示的是销售人员的姓名，点击“添加车辆信息”按钮，录入客户的车辆信息。</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11</a:t>
            </a:fld>
            <a:endParaRPr lang="zh-CN"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110</a:t>
            </a:fld>
            <a:endParaRPr lang="zh-CN" altLang="en-US"/>
          </a:p>
        </p:txBody>
      </p:sp>
      <p:pic>
        <p:nvPicPr>
          <p:cNvPr id="3" name="图片 2" descr="D:\Users\仕\AppData\Roaming\Tencent\Users\215717607\QQ\WinTemp\RichOle\BP{$1_JX40JTWU7NIT618LO.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928662" y="1714488"/>
            <a:ext cx="7358114" cy="4286280"/>
          </a:xfrm>
          <a:prstGeom prst="rect">
            <a:avLst/>
          </a:prstGeom>
          <a:noFill/>
          <a:ln>
            <a:noFill/>
          </a:ln>
        </p:spPr>
      </p:pic>
      <p:sp>
        <p:nvSpPr>
          <p:cNvPr id="122881" name="Rectangle 1"/>
          <p:cNvSpPr>
            <a:spLocks noChangeArrowheads="1"/>
          </p:cNvSpPr>
          <p:nvPr/>
        </p:nvSpPr>
        <p:spPr bwMode="auto">
          <a:xfrm>
            <a:off x="1071538" y="714356"/>
            <a:ext cx="71438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indent="441325"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扫码出库文本框，用扫描枪扫描物品条码，则默认出库一个物品，</a:t>
            </a:r>
            <a:r>
              <a:rPr kumimoji="0" lang="zh-CN" altLang="en-US" b="0" i="0" u="none" strike="noStrike" cap="none" normalizeH="0" baseline="0" dirty="0" smtClean="0">
                <a:ln>
                  <a:noFill/>
                </a:ln>
                <a:solidFill>
                  <a:schemeClr val="tx1"/>
                </a:solidFill>
                <a:effectLst/>
                <a:latin typeface="Arial" pitchFamily="34" charset="0"/>
                <a:ea typeface="宋体" pitchFamily="2" charset="-122"/>
                <a:cs typeface="宋体" pitchFamily="2" charset="-122"/>
              </a:rPr>
              <a:t>如果需要批量出库，则点击“出库”按钮。</a:t>
            </a:r>
            <a:r>
              <a:rPr kumimoji="0" lang="zh-CN" altLang="en-US" b="0" i="0" u="none" strike="noStrike" cap="none" normalizeH="0" baseline="0" dirty="0" smtClean="0">
                <a:ln>
                  <a:noFill/>
                </a:ln>
                <a:solidFill>
                  <a:schemeClr val="tx1"/>
                </a:solidFill>
                <a:effectLst/>
                <a:latin typeface="Arial" pitchFamily="34" charset="0"/>
                <a:ea typeface="宋体" pitchFamily="2" charset="-122"/>
              </a:rPr>
              <a:t>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111</a:t>
            </a:fld>
            <a:endParaRPr lang="zh-CN" altLang="en-US"/>
          </a:p>
        </p:txBody>
      </p:sp>
      <p:pic>
        <p:nvPicPr>
          <p:cNvPr id="3" name="图片 2" descr="D:\Users\仕\AppData\Roaming\Tencent\Users\215717607\QQ\WinTemp\RichOle\E%~6~8)QPL]_FM1YV`R9)_J.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2214546" y="928670"/>
            <a:ext cx="4095750" cy="3419475"/>
          </a:xfrm>
          <a:prstGeom prst="rect">
            <a:avLst/>
          </a:prstGeom>
          <a:noFill/>
          <a:ln>
            <a:noFill/>
          </a:ln>
        </p:spPr>
      </p:pic>
      <p:sp>
        <p:nvSpPr>
          <p:cNvPr id="4" name="矩形 3"/>
          <p:cNvSpPr/>
          <p:nvPr/>
        </p:nvSpPr>
        <p:spPr>
          <a:xfrm>
            <a:off x="1714480" y="4714884"/>
            <a:ext cx="6215106" cy="369332"/>
          </a:xfrm>
          <a:prstGeom prst="rect">
            <a:avLst/>
          </a:prstGeom>
        </p:spPr>
        <p:txBody>
          <a:bodyPr wrap="square">
            <a:spAutoFit/>
          </a:bodyPr>
          <a:lstStyle/>
          <a:p>
            <a:r>
              <a:rPr lang="zh-CN" altLang="en-US" dirty="0" smtClean="0"/>
              <a:t>弹出对话框，输入数量，点击出库按钮，则出库成功。</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112</a:t>
            </a:fld>
            <a:endParaRPr lang="zh-CN" altLang="en-US"/>
          </a:p>
        </p:txBody>
      </p:sp>
      <p:sp>
        <p:nvSpPr>
          <p:cNvPr id="3" name="矩形 2"/>
          <p:cNvSpPr/>
          <p:nvPr/>
        </p:nvSpPr>
        <p:spPr>
          <a:xfrm>
            <a:off x="642910" y="428604"/>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2.8.5 </a:t>
            </a:r>
            <a:r>
              <a:rPr lang="zh-CN" altLang="en-US" sz="2000" b="1" dirty="0" smtClean="0">
                <a:latin typeface="微软雅黑" pitchFamily="34" charset="-122"/>
                <a:ea typeface="微软雅黑" pitchFamily="34" charset="-122"/>
              </a:rPr>
              <a:t>出</a:t>
            </a:r>
            <a:r>
              <a:rPr lang="zh-CN" altLang="en-US" sz="2000" b="1" dirty="0" smtClean="0">
                <a:latin typeface="微软雅黑" pitchFamily="34" charset="-122"/>
                <a:ea typeface="微软雅黑" pitchFamily="34" charset="-122"/>
              </a:rPr>
              <a:t>库记录</a:t>
            </a:r>
            <a:endParaRPr lang="zh-CN" altLang="en-US" sz="2000" b="1" dirty="0">
              <a:latin typeface="微软雅黑" pitchFamily="34" charset="-122"/>
              <a:ea typeface="微软雅黑" pitchFamily="34" charset="-122"/>
            </a:endParaRPr>
          </a:p>
        </p:txBody>
      </p:sp>
      <p:sp>
        <p:nvSpPr>
          <p:cNvPr id="4" name="矩形 3"/>
          <p:cNvSpPr/>
          <p:nvPr/>
        </p:nvSpPr>
        <p:spPr>
          <a:xfrm>
            <a:off x="714348" y="928670"/>
            <a:ext cx="7858180" cy="369332"/>
          </a:xfrm>
          <a:prstGeom prst="rect">
            <a:avLst/>
          </a:prstGeom>
        </p:spPr>
        <p:txBody>
          <a:bodyPr wrap="square">
            <a:spAutoFit/>
          </a:bodyPr>
          <a:lstStyle/>
          <a:p>
            <a:r>
              <a:rPr lang="zh-CN" altLang="en-US" dirty="0" smtClean="0"/>
              <a:t>与入库记录模块一致，以物品为单位进行出库记录查询。</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113</a:t>
            </a:fld>
            <a:endParaRPr lang="zh-CN" altLang="en-US"/>
          </a:p>
        </p:txBody>
      </p:sp>
      <p:sp>
        <p:nvSpPr>
          <p:cNvPr id="3" name="矩形 2"/>
          <p:cNvSpPr/>
          <p:nvPr/>
        </p:nvSpPr>
        <p:spPr>
          <a:xfrm>
            <a:off x="500034" y="285728"/>
            <a:ext cx="1834156" cy="400110"/>
          </a:xfrm>
          <a:prstGeom prst="rect">
            <a:avLst/>
          </a:prstGeom>
        </p:spPr>
        <p:txBody>
          <a:bodyPr wrap="none">
            <a:spAutoFit/>
          </a:bodyPr>
          <a:lstStyle/>
          <a:p>
            <a:r>
              <a:rPr lang="en-US" sz="2000" b="1" dirty="0" smtClean="0">
                <a:latin typeface="微软雅黑" pitchFamily="34" charset="-122"/>
                <a:ea typeface="微软雅黑" pitchFamily="34" charset="-122"/>
              </a:rPr>
              <a:t>2.8.6</a:t>
            </a:r>
            <a:r>
              <a:rPr lang="zh-CN" altLang="en-US" sz="2000" b="1" dirty="0" smtClean="0">
                <a:latin typeface="微软雅黑" pitchFamily="34" charset="-122"/>
                <a:ea typeface="微软雅黑" pitchFamily="34" charset="-122"/>
              </a:rPr>
              <a:t>库存统计</a:t>
            </a:r>
            <a:endParaRPr lang="zh-CN" altLang="en-US" sz="2000" b="1" dirty="0">
              <a:latin typeface="微软雅黑" pitchFamily="34" charset="-122"/>
              <a:ea typeface="微软雅黑" pitchFamily="34" charset="-122"/>
            </a:endParaRPr>
          </a:p>
        </p:txBody>
      </p:sp>
      <p:pic>
        <p:nvPicPr>
          <p:cNvPr id="4" name="图片 3" descr="D:\Users\仕\AppData\Roaming\Tencent\Users\215717607\QQ\WinTemp\RichOle\W]H)`Y2G]MD1)~5K{LL`}@W.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357158" y="714356"/>
            <a:ext cx="7929618" cy="2571768"/>
          </a:xfrm>
          <a:prstGeom prst="rect">
            <a:avLst/>
          </a:prstGeom>
          <a:noFill/>
          <a:ln>
            <a:noFill/>
          </a:ln>
        </p:spPr>
      </p:pic>
      <p:sp>
        <p:nvSpPr>
          <p:cNvPr id="126977" name="Rectangle 1"/>
          <p:cNvSpPr>
            <a:spLocks noChangeArrowheads="1"/>
          </p:cNvSpPr>
          <p:nvPr/>
        </p:nvSpPr>
        <p:spPr bwMode="auto">
          <a:xfrm>
            <a:off x="714348" y="3357562"/>
            <a:ext cx="507209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rPr>
              <a:t>上表通过查询物品</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rPr>
              <a:t>显示物品当前库中数量。</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descr="D:\Users\仕\AppData\Roaming\Tencent\Users\215717607\QQ\WinTemp\RichOle\%P]_F`3OH%N%J@W}L[CW)~L.jpg"/>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357158" y="3786190"/>
            <a:ext cx="7929618" cy="1571636"/>
          </a:xfrm>
          <a:prstGeom prst="rect">
            <a:avLst/>
          </a:prstGeom>
          <a:noFill/>
          <a:ln>
            <a:noFill/>
          </a:ln>
        </p:spPr>
      </p:pic>
      <p:sp>
        <p:nvSpPr>
          <p:cNvPr id="7" name="矩形 6"/>
          <p:cNvSpPr/>
          <p:nvPr/>
        </p:nvSpPr>
        <p:spPr>
          <a:xfrm>
            <a:off x="714348" y="5425875"/>
            <a:ext cx="7500990" cy="646331"/>
          </a:xfrm>
          <a:prstGeom prst="rect">
            <a:avLst/>
          </a:prstGeom>
        </p:spPr>
        <p:txBody>
          <a:bodyPr wrap="square">
            <a:spAutoFit/>
          </a:bodyPr>
          <a:lstStyle/>
          <a:p>
            <a:r>
              <a:rPr lang="zh-CN" altLang="en-US" dirty="0" smtClean="0"/>
              <a:t>用于条码查询，只要输入条码中的部分内容，就可以查找的物品的完整条码，并且打印需要数量。</a:t>
            </a:r>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114</a:t>
            </a:fld>
            <a:endParaRPr lang="zh-CN" altLang="en-US"/>
          </a:p>
        </p:txBody>
      </p:sp>
      <p:sp>
        <p:nvSpPr>
          <p:cNvPr id="3" name="矩形 2"/>
          <p:cNvSpPr/>
          <p:nvPr/>
        </p:nvSpPr>
        <p:spPr>
          <a:xfrm>
            <a:off x="500034" y="428604"/>
            <a:ext cx="1988045" cy="400110"/>
          </a:xfrm>
          <a:prstGeom prst="rect">
            <a:avLst/>
          </a:prstGeom>
        </p:spPr>
        <p:txBody>
          <a:bodyPr wrap="none">
            <a:spAutoFit/>
          </a:bodyPr>
          <a:lstStyle/>
          <a:p>
            <a:r>
              <a:rPr lang="en-US" sz="2000" b="1" dirty="0" smtClean="0">
                <a:latin typeface="微软雅黑" pitchFamily="34" charset="-122"/>
                <a:ea typeface="微软雅黑" pitchFamily="34" charset="-122"/>
              </a:rPr>
              <a:t>2.8.7  </a:t>
            </a:r>
            <a:r>
              <a:rPr lang="zh-CN" altLang="en-US" sz="2000" b="1" dirty="0" smtClean="0">
                <a:latin typeface="微软雅黑" pitchFamily="34" charset="-122"/>
                <a:ea typeface="微软雅黑" pitchFamily="34" charset="-122"/>
              </a:rPr>
              <a:t>坏</a:t>
            </a:r>
            <a:r>
              <a:rPr lang="zh-CN" altLang="en-US" sz="2000" b="1" dirty="0" smtClean="0">
                <a:latin typeface="微软雅黑" pitchFamily="34" charset="-122"/>
                <a:ea typeface="微软雅黑" pitchFamily="34" charset="-122"/>
              </a:rPr>
              <a:t>件管理</a:t>
            </a:r>
            <a:endParaRPr lang="zh-CN" altLang="en-US" sz="2000" b="1" dirty="0">
              <a:latin typeface="微软雅黑" pitchFamily="34" charset="-122"/>
              <a:ea typeface="微软雅黑" pitchFamily="34" charset="-122"/>
            </a:endParaRPr>
          </a:p>
        </p:txBody>
      </p:sp>
      <p:sp>
        <p:nvSpPr>
          <p:cNvPr id="130049" name="Rectangle 1"/>
          <p:cNvSpPr>
            <a:spLocks noChangeArrowheads="1"/>
          </p:cNvSpPr>
          <p:nvPr/>
        </p:nvSpPr>
        <p:spPr bwMode="auto">
          <a:xfrm>
            <a:off x="714348" y="928670"/>
            <a:ext cx="8001056"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坏件分为：库内损坏，库外损坏</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针对库内损坏，记录之后并附带出库。（在出库记录中可以查到信息）。</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库外损坏，只进行记录功能。</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5" name="图片 4" descr="D:\Users\仕\AppData\Roaming\Tencent\Users\215717607\QQ\WinTemp\RichOle\8KSM]0G)E]VLE6GCTUG2MSA.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1000100" y="1928802"/>
            <a:ext cx="7072362" cy="3500462"/>
          </a:xfrm>
          <a:prstGeom prst="rect">
            <a:avLst/>
          </a:prstGeom>
          <a:noFill/>
          <a:ln>
            <a:noFill/>
          </a:ln>
        </p:spPr>
      </p:pic>
      <p:sp>
        <p:nvSpPr>
          <p:cNvPr id="6" name="矩形 5"/>
          <p:cNvSpPr/>
          <p:nvPr/>
        </p:nvSpPr>
        <p:spPr>
          <a:xfrm>
            <a:off x="928662" y="5643578"/>
            <a:ext cx="2723823" cy="369332"/>
          </a:xfrm>
          <a:prstGeom prst="rect">
            <a:avLst/>
          </a:prstGeom>
        </p:spPr>
        <p:txBody>
          <a:bodyPr wrap="none">
            <a:spAutoFit/>
          </a:bodyPr>
          <a:lstStyle/>
          <a:p>
            <a:r>
              <a:rPr lang="zh-CN" altLang="en-US" dirty="0" smtClean="0"/>
              <a:t>扫描</a:t>
            </a:r>
            <a:r>
              <a:rPr lang="zh-CN" altLang="en-US" dirty="0" smtClean="0"/>
              <a:t>物品条码</a:t>
            </a:r>
            <a:r>
              <a:rPr lang="zh-CN" altLang="en-US" dirty="0" smtClean="0"/>
              <a:t>，“添加”</a:t>
            </a:r>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115</a:t>
            </a:fld>
            <a:endParaRPr lang="zh-CN" altLang="en-US"/>
          </a:p>
        </p:txBody>
      </p:sp>
      <p:sp>
        <p:nvSpPr>
          <p:cNvPr id="3" name="矩形 2"/>
          <p:cNvSpPr/>
          <p:nvPr/>
        </p:nvSpPr>
        <p:spPr>
          <a:xfrm>
            <a:off x="500034" y="428604"/>
            <a:ext cx="1755609" cy="400110"/>
          </a:xfrm>
          <a:prstGeom prst="rect">
            <a:avLst/>
          </a:prstGeom>
        </p:spPr>
        <p:txBody>
          <a:bodyPr wrap="none">
            <a:spAutoFit/>
          </a:bodyPr>
          <a:lstStyle/>
          <a:p>
            <a:r>
              <a:rPr lang="en-US" sz="2000" b="1" dirty="0" smtClean="0">
                <a:latin typeface="微软雅黑" pitchFamily="34" charset="-122"/>
                <a:ea typeface="微软雅黑" pitchFamily="34" charset="-122"/>
              </a:rPr>
              <a:t>2.9  </a:t>
            </a:r>
            <a:r>
              <a:rPr lang="zh-CN" altLang="en-US" sz="2000" b="1" dirty="0" smtClean="0">
                <a:latin typeface="微软雅黑" pitchFamily="34" charset="-122"/>
                <a:ea typeface="微软雅黑" pitchFamily="34" charset="-122"/>
              </a:rPr>
              <a:t>统计</a:t>
            </a:r>
            <a:r>
              <a:rPr lang="zh-CN" altLang="en-US" sz="2000" b="1" dirty="0" smtClean="0">
                <a:latin typeface="微软雅黑" pitchFamily="34" charset="-122"/>
                <a:ea typeface="微软雅黑" pitchFamily="34" charset="-122"/>
              </a:rPr>
              <a:t>报表</a:t>
            </a:r>
            <a:endParaRPr lang="zh-CN" altLang="en-US" sz="2000" b="1" dirty="0">
              <a:latin typeface="微软雅黑" pitchFamily="34" charset="-122"/>
              <a:ea typeface="微软雅黑" pitchFamily="34" charset="-122"/>
            </a:endParaRPr>
          </a:p>
        </p:txBody>
      </p:sp>
      <p:sp>
        <p:nvSpPr>
          <p:cNvPr id="4" name="矩形 3"/>
          <p:cNvSpPr/>
          <p:nvPr/>
        </p:nvSpPr>
        <p:spPr>
          <a:xfrm>
            <a:off x="500034" y="928670"/>
            <a:ext cx="1736373" cy="369332"/>
          </a:xfrm>
          <a:prstGeom prst="rect">
            <a:avLst/>
          </a:prstGeom>
        </p:spPr>
        <p:txBody>
          <a:bodyPr wrap="none">
            <a:spAutoFit/>
          </a:bodyPr>
          <a:lstStyle/>
          <a:p>
            <a:r>
              <a:rPr lang="en-US" b="1" dirty="0" smtClean="0">
                <a:latin typeface="微软雅黑" pitchFamily="34" charset="-122"/>
                <a:ea typeface="微软雅黑" pitchFamily="34" charset="-122"/>
              </a:rPr>
              <a:t>2.9.1 </a:t>
            </a:r>
            <a:r>
              <a:rPr lang="zh-CN" altLang="en-US" b="1" dirty="0" smtClean="0">
                <a:latin typeface="微软雅黑" pitchFamily="34" charset="-122"/>
                <a:ea typeface="微软雅黑" pitchFamily="34" charset="-122"/>
              </a:rPr>
              <a:t>库存</a:t>
            </a:r>
            <a:r>
              <a:rPr lang="zh-CN" altLang="en-US" b="1" dirty="0" smtClean="0">
                <a:latin typeface="微软雅黑" pitchFamily="34" charset="-122"/>
                <a:ea typeface="微软雅黑" pitchFamily="34" charset="-122"/>
              </a:rPr>
              <a:t>统计</a:t>
            </a:r>
            <a:endParaRPr lang="zh-CN" altLang="en-US" b="1" dirty="0">
              <a:latin typeface="微软雅黑" pitchFamily="34" charset="-122"/>
              <a:ea typeface="微软雅黑" pitchFamily="34" charset="-122"/>
            </a:endParaRPr>
          </a:p>
        </p:txBody>
      </p:sp>
      <p:pic>
        <p:nvPicPr>
          <p:cNvPr id="5" name="图片 4" descr="D:\Users\仕\AppData\Roaming\Tencent\Users\215717607\QQ\WinTemp\RichOle\3S%LJ~FS(RN(DU`(}[~)7WF.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rto="http://schemas.microsoft.com/office/word/2006/arto"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571472" y="1571612"/>
            <a:ext cx="8001056" cy="18573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rcRect/>
          <a:stretch>
            <a:fillRect/>
          </a:stretch>
        </p:blipFill>
        <p:spPr bwMode="auto">
          <a:xfrm>
            <a:off x="1500166" y="500042"/>
            <a:ext cx="6143668" cy="3377815"/>
          </a:xfrm>
          <a:prstGeom prst="rect">
            <a:avLst/>
          </a:prstGeom>
          <a:noFill/>
          <a:ln w="9525">
            <a:noFill/>
            <a:miter lim="800000"/>
            <a:headEnd/>
            <a:tailEnd/>
          </a:ln>
        </p:spPr>
      </p:pic>
      <p:sp>
        <p:nvSpPr>
          <p:cNvPr id="5" name="矩形 4"/>
          <p:cNvSpPr/>
          <p:nvPr/>
        </p:nvSpPr>
        <p:spPr>
          <a:xfrm>
            <a:off x="1000100" y="4000504"/>
            <a:ext cx="7429552" cy="2585323"/>
          </a:xfrm>
          <a:prstGeom prst="rect">
            <a:avLst/>
          </a:prstGeom>
        </p:spPr>
        <p:txBody>
          <a:bodyPr wrap="square">
            <a:spAutoFit/>
          </a:bodyPr>
          <a:lstStyle/>
          <a:p>
            <a:r>
              <a:rPr lang="zh-CN" altLang="en-US" dirty="0" smtClean="0"/>
              <a:t>        其中车牌号，车辆识别码为必填信息，点击确定按钮，保存录入的信息。</a:t>
            </a:r>
            <a:endParaRPr lang="en-US" altLang="zh-CN" dirty="0" smtClean="0"/>
          </a:p>
          <a:p>
            <a:r>
              <a:rPr lang="zh-CN" altLang="en-US" dirty="0" smtClean="0"/>
              <a:t>车型：小轿车、出租车、重卡、水泥搅拌车、转载车、推土机、轻卡车、公交车、洒水车、垃圾车 、船。</a:t>
            </a:r>
            <a:endParaRPr lang="en-US" altLang="zh-CN" dirty="0" smtClean="0"/>
          </a:p>
          <a:p>
            <a:r>
              <a:rPr lang="zh-CN" altLang="en-US" dirty="0" smtClean="0"/>
              <a:t>改装类型：</a:t>
            </a:r>
            <a:r>
              <a:rPr lang="en-US" altLang="zh-CN" dirty="0" smtClean="0"/>
              <a:t>CNG+</a:t>
            </a:r>
            <a:r>
              <a:rPr lang="zh-CN" altLang="en-US" dirty="0" smtClean="0"/>
              <a:t>汽油、</a:t>
            </a:r>
            <a:r>
              <a:rPr lang="en-US" altLang="zh-CN" dirty="0" smtClean="0"/>
              <a:t>CNG+</a:t>
            </a:r>
            <a:r>
              <a:rPr lang="zh-CN" altLang="en-US" dirty="0" smtClean="0"/>
              <a:t>柴油、</a:t>
            </a:r>
            <a:r>
              <a:rPr lang="en-US" altLang="zh-CN" dirty="0" smtClean="0"/>
              <a:t>LNG+</a:t>
            </a:r>
            <a:r>
              <a:rPr lang="zh-CN" altLang="en-US" dirty="0" smtClean="0"/>
              <a:t>柴油。</a:t>
            </a:r>
            <a:endParaRPr lang="en-US" altLang="zh-CN" dirty="0" smtClean="0"/>
          </a:p>
          <a:p>
            <a:r>
              <a:rPr lang="zh-CN" altLang="en-US" dirty="0" smtClean="0"/>
              <a:t>供油方式：机械泵、电喷式。</a:t>
            </a:r>
            <a:endParaRPr lang="en-US" altLang="zh-CN" dirty="0" smtClean="0"/>
          </a:p>
          <a:p>
            <a:r>
              <a:rPr lang="zh-CN" altLang="en-US" dirty="0" smtClean="0"/>
              <a:t>会在个人客户信息录入界面车辆信息处显示客户的车辆信息。点击确定按钮，保存客户车辆信息。保存成功后，会在个人客户信息查询界面显示新录入的客户信息。</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12</a:t>
            </a:fld>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357166"/>
            <a:ext cx="8001056" cy="369332"/>
          </a:xfrm>
          <a:prstGeom prst="rect">
            <a:avLst/>
          </a:prstGeom>
        </p:spPr>
        <p:txBody>
          <a:bodyPr wrap="square">
            <a:spAutoFit/>
          </a:bodyPr>
          <a:lstStyle/>
          <a:p>
            <a:r>
              <a:rPr lang="zh-CN" altLang="en-US" dirty="0" smtClean="0"/>
              <a:t>点击左侧的打印按钮，打印个人客户信息</a:t>
            </a:r>
            <a:endParaRPr lang="zh-CN" altLang="en-US" dirty="0"/>
          </a:p>
        </p:txBody>
      </p:sp>
      <p:pic>
        <p:nvPicPr>
          <p:cNvPr id="5" name="图片 4"/>
          <p:cNvPicPr/>
          <p:nvPr/>
        </p:nvPicPr>
        <p:blipFill>
          <a:blip r:embed="rId2"/>
          <a:srcRect/>
          <a:stretch>
            <a:fillRect/>
          </a:stretch>
        </p:blipFill>
        <p:spPr bwMode="auto">
          <a:xfrm>
            <a:off x="642910" y="857232"/>
            <a:ext cx="7715304" cy="4000528"/>
          </a:xfrm>
          <a:prstGeom prst="rect">
            <a:avLst/>
          </a:prstGeom>
          <a:noFill/>
          <a:ln w="9525">
            <a:noFill/>
            <a:miter lim="800000"/>
            <a:headEnd/>
            <a:tailEnd/>
          </a:ln>
        </p:spPr>
      </p:pic>
      <p:sp>
        <p:nvSpPr>
          <p:cNvPr id="24577" name="Rectangle 1"/>
          <p:cNvSpPr>
            <a:spLocks noChangeArrowheads="1"/>
          </p:cNvSpPr>
          <p:nvPr/>
        </p:nvSpPr>
        <p:spPr bwMode="auto">
          <a:xfrm>
            <a:off x="500034" y="5143512"/>
            <a:ext cx="792961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点击左侧的导出按钮，可将客户信息保存到</a:t>
            </a:r>
            <a:r>
              <a:rPr kumimoji="0" lang="en-US" altLang="zh-CN"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excel</a:t>
            </a:r>
            <a:r>
              <a:rPr kumimoji="0" lang="zh-CN" altLang="en-US"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中。</a:t>
            </a: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13</a:t>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285720" y="0"/>
            <a:ext cx="2214546"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.1.2 </a:t>
            </a:r>
            <a:r>
              <a:rPr kumimoji="0" lang="zh-CN" altLang="en-US" sz="2000" b="1" i="0" u="none" strike="noStrike" cap="none" normalizeH="0" baseline="0" dirty="0" smtClean="0" bmk="_Toc402462457">
                <a:ln>
                  <a:noFill/>
                </a:ln>
                <a:solidFill>
                  <a:schemeClr val="tx1"/>
                </a:solidFill>
                <a:effectLst/>
                <a:latin typeface="微软雅黑" pitchFamily="34" charset="-122"/>
                <a:ea typeface="微软雅黑" pitchFamily="34" charset="-122"/>
              </a:rPr>
              <a:t>企业客户</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 name="矩形 4"/>
          <p:cNvSpPr/>
          <p:nvPr/>
        </p:nvSpPr>
        <p:spPr>
          <a:xfrm>
            <a:off x="428596" y="642918"/>
            <a:ext cx="8429684" cy="646331"/>
          </a:xfrm>
          <a:prstGeom prst="rect">
            <a:avLst/>
          </a:prstGeom>
        </p:spPr>
        <p:txBody>
          <a:bodyPr wrap="square">
            <a:spAutoFit/>
          </a:bodyPr>
          <a:lstStyle/>
          <a:p>
            <a:r>
              <a:rPr lang="zh-CN" altLang="en-US" dirty="0" smtClean="0"/>
              <a:t>销售人员点击企业客户，会显示已经存在的企业客户信息，可根据公司名称，负责人，组织机构代码，选择客户级别，进行客户信息查询。如图所示：</a:t>
            </a:r>
            <a:endParaRPr lang="zh-CN" altLang="en-US" dirty="0"/>
          </a:p>
        </p:txBody>
      </p:sp>
      <p:pic>
        <p:nvPicPr>
          <p:cNvPr id="6" name="图片 5"/>
          <p:cNvPicPr/>
          <p:nvPr/>
        </p:nvPicPr>
        <p:blipFill>
          <a:blip r:embed="rId2"/>
          <a:srcRect/>
          <a:stretch>
            <a:fillRect/>
          </a:stretch>
        </p:blipFill>
        <p:spPr bwMode="auto">
          <a:xfrm>
            <a:off x="214282" y="1571612"/>
            <a:ext cx="8786842" cy="2143140"/>
          </a:xfrm>
          <a:prstGeom prst="rect">
            <a:avLst/>
          </a:prstGeom>
          <a:noFill/>
          <a:ln w="9525">
            <a:noFill/>
            <a:miter lim="800000"/>
            <a:headEnd/>
            <a:tailEnd/>
          </a:ln>
        </p:spPr>
      </p:pic>
      <p:sp>
        <p:nvSpPr>
          <p:cNvPr id="26626" name="Rectangle 2"/>
          <p:cNvSpPr>
            <a:spLocks noChangeArrowheads="1"/>
          </p:cNvSpPr>
          <p:nvPr/>
        </p:nvSpPr>
        <p:spPr bwMode="auto">
          <a:xfrm>
            <a:off x="214282" y="3929066"/>
            <a:ext cx="5724644"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选择</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查看</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，可以查看修改企业客户的详细信息：</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椭圆 7"/>
          <p:cNvSpPr/>
          <p:nvPr/>
        </p:nvSpPr>
        <p:spPr>
          <a:xfrm>
            <a:off x="7929586" y="2928934"/>
            <a:ext cx="714380" cy="428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14</a:t>
            </a:fld>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DOCUME~1\ADMINI~1\LOCALS~1\Temp\SNAGHTML407910.PNG"/>
          <p:cNvPicPr>
            <a:picLocks noChangeAspect="1" noChangeArrowheads="1"/>
          </p:cNvPicPr>
          <p:nvPr/>
        </p:nvPicPr>
        <p:blipFill>
          <a:blip r:embed="rId2"/>
          <a:srcRect/>
          <a:stretch>
            <a:fillRect/>
          </a:stretch>
        </p:blipFill>
        <p:spPr bwMode="auto">
          <a:xfrm>
            <a:off x="642910" y="785794"/>
            <a:ext cx="7500990" cy="3279462"/>
          </a:xfrm>
          <a:prstGeom prst="rect">
            <a:avLst/>
          </a:prstGeom>
          <a:noFill/>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15</a:t>
            </a:fld>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285728"/>
            <a:ext cx="8143932" cy="369332"/>
          </a:xfrm>
          <a:prstGeom prst="rect">
            <a:avLst/>
          </a:prstGeom>
        </p:spPr>
        <p:txBody>
          <a:bodyPr wrap="square">
            <a:spAutoFit/>
          </a:bodyPr>
          <a:lstStyle/>
          <a:p>
            <a:r>
              <a:rPr lang="zh-CN" altLang="en-US" dirty="0" smtClean="0">
                <a:latin typeface="微软雅黑" pitchFamily="34" charset="-122"/>
                <a:ea typeface="微软雅黑" pitchFamily="34" charset="-122"/>
              </a:rPr>
              <a:t>点击左侧的</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新建</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按钮，添加企业客户信息，联系人，联系电话为必填项：</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285852" y="928670"/>
            <a:ext cx="6637683" cy="481213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16</a:t>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285728"/>
            <a:ext cx="8286808" cy="646331"/>
          </a:xfrm>
          <a:prstGeom prst="rect">
            <a:avLst/>
          </a:prstGeom>
        </p:spPr>
        <p:txBody>
          <a:bodyPr wrap="square">
            <a:spAutoFit/>
          </a:bodyPr>
          <a:lstStyle/>
          <a:p>
            <a:r>
              <a:rPr lang="zh-CN" altLang="en-US" dirty="0" smtClean="0"/>
              <a:t>点击“添加车辆”信息按钮，输入车辆信息。车牌号，车辆识别码是必填项，点击确定按钮保存车辆信息。</a:t>
            </a:r>
            <a:endParaRPr lang="zh-CN" altLang="en-US" dirty="0"/>
          </a:p>
        </p:txBody>
      </p:sp>
      <p:pic>
        <p:nvPicPr>
          <p:cNvPr id="5" name="图片 4"/>
          <p:cNvPicPr/>
          <p:nvPr/>
        </p:nvPicPr>
        <p:blipFill>
          <a:blip r:embed="rId2"/>
          <a:srcRect/>
          <a:stretch>
            <a:fillRect/>
          </a:stretch>
        </p:blipFill>
        <p:spPr bwMode="auto">
          <a:xfrm>
            <a:off x="1357289" y="1071546"/>
            <a:ext cx="6708987" cy="364333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17</a:t>
            </a:fld>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428604"/>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2.1.3 </a:t>
            </a:r>
            <a:r>
              <a:rPr lang="zh-CN" altLang="en-US" sz="2000" b="1" dirty="0" smtClean="0">
                <a:latin typeface="微软雅黑" pitchFamily="34" charset="-122"/>
                <a:ea typeface="微软雅黑" pitchFamily="34" charset="-122"/>
              </a:rPr>
              <a:t>个人车辆</a:t>
            </a:r>
            <a:endParaRPr lang="zh-CN" altLang="en-US" sz="2000" b="1" dirty="0">
              <a:latin typeface="微软雅黑" pitchFamily="34" charset="-122"/>
              <a:ea typeface="微软雅黑" pitchFamily="34" charset="-122"/>
            </a:endParaRPr>
          </a:p>
        </p:txBody>
      </p:sp>
      <p:sp>
        <p:nvSpPr>
          <p:cNvPr id="5" name="矩形 4"/>
          <p:cNvSpPr/>
          <p:nvPr/>
        </p:nvSpPr>
        <p:spPr>
          <a:xfrm>
            <a:off x="500034" y="1000108"/>
            <a:ext cx="8143932" cy="646331"/>
          </a:xfrm>
          <a:prstGeom prst="rect">
            <a:avLst/>
          </a:prstGeom>
        </p:spPr>
        <p:txBody>
          <a:bodyPr wrap="square">
            <a:spAutoFit/>
          </a:bodyPr>
          <a:lstStyle/>
          <a:p>
            <a:r>
              <a:rPr lang="zh-CN" altLang="en-US" dirty="0" smtClean="0"/>
              <a:t>销售人员点击个人车辆，会显示已经存在的个人车辆信息，可根据姓名，车牌号，车型，车辆识别码，进行个人车辆信息查询。如图所示：</a:t>
            </a:r>
            <a:endParaRPr lang="zh-CN" altLang="en-US" dirty="0"/>
          </a:p>
        </p:txBody>
      </p:sp>
      <p:pic>
        <p:nvPicPr>
          <p:cNvPr id="6" name="图片 5"/>
          <p:cNvPicPr/>
          <p:nvPr/>
        </p:nvPicPr>
        <p:blipFill>
          <a:blip r:embed="rId2"/>
          <a:srcRect/>
          <a:stretch>
            <a:fillRect/>
          </a:stretch>
        </p:blipFill>
        <p:spPr bwMode="auto">
          <a:xfrm>
            <a:off x="500034" y="1857364"/>
            <a:ext cx="8240338" cy="1785950"/>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8501122" cy="369332"/>
          </a:xfrm>
          <a:prstGeom prst="rect">
            <a:avLst/>
          </a:prstGeom>
        </p:spPr>
        <p:txBody>
          <a:bodyPr wrap="square">
            <a:spAutoFit/>
          </a:bodyPr>
          <a:lstStyle/>
          <a:p>
            <a:r>
              <a:rPr lang="zh-CN" altLang="en-US" dirty="0" smtClean="0">
                <a:latin typeface="微软雅黑" pitchFamily="34" charset="-122"/>
                <a:ea typeface="微软雅黑" pitchFamily="34" charset="-122"/>
              </a:rPr>
              <a:t>选择查看，可以查看修改当前的车辆信息，如图所示：</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357290" y="1000108"/>
            <a:ext cx="6500858" cy="3861597"/>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19</a:t>
            </a:fld>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428604"/>
            <a:ext cx="1936749" cy="523220"/>
          </a:xfrm>
          <a:prstGeom prst="rect">
            <a:avLst/>
          </a:prstGeom>
          <a:noFill/>
        </p:spPr>
        <p:txBody>
          <a:bodyPr wrap="none" rtlCol="0">
            <a:spAutoFit/>
          </a:bodyPr>
          <a:lstStyle/>
          <a:p>
            <a:r>
              <a:rPr lang="en-US" altLang="zh-CN" sz="2800" b="1" dirty="0" smtClean="0">
                <a:latin typeface="微软雅黑" pitchFamily="34" charset="-122"/>
                <a:ea typeface="微软雅黑" pitchFamily="34" charset="-122"/>
              </a:rPr>
              <a:t>1 </a:t>
            </a:r>
            <a:r>
              <a:rPr lang="zh-CN" altLang="en-US" sz="2800" b="1" dirty="0" smtClean="0">
                <a:latin typeface="微软雅黑" pitchFamily="34" charset="-122"/>
                <a:ea typeface="微软雅黑" pitchFamily="34" charset="-122"/>
              </a:rPr>
              <a:t>系统简介</a:t>
            </a:r>
            <a:endParaRPr lang="zh-CN" altLang="en-US" sz="2800" b="1" dirty="0">
              <a:latin typeface="微软雅黑" pitchFamily="34" charset="-122"/>
              <a:ea typeface="微软雅黑" pitchFamily="34" charset="-122"/>
            </a:endParaRPr>
          </a:p>
        </p:txBody>
      </p:sp>
      <p:sp>
        <p:nvSpPr>
          <p:cNvPr id="5" name="TextBox 4"/>
          <p:cNvSpPr txBox="1"/>
          <p:nvPr/>
        </p:nvSpPr>
        <p:spPr>
          <a:xfrm>
            <a:off x="4071934" y="100010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功能模块</a:t>
            </a:r>
            <a:endParaRPr lang="zh-CN" altLang="en-US" sz="2000" b="1" dirty="0">
              <a:latin typeface="微软雅黑" pitchFamily="34" charset="-122"/>
              <a:ea typeface="微软雅黑" pitchFamily="34" charset="-122"/>
            </a:endParaRPr>
          </a:p>
        </p:txBody>
      </p:sp>
      <p:sp>
        <p:nvSpPr>
          <p:cNvPr id="7" name="TextBox 6"/>
          <p:cNvSpPr txBox="1"/>
          <p:nvPr/>
        </p:nvSpPr>
        <p:spPr>
          <a:xfrm>
            <a:off x="642910" y="1712900"/>
            <a:ext cx="1107996" cy="458908"/>
          </a:xfrm>
          <a:prstGeom prst="rect">
            <a:avLst/>
          </a:prstGeom>
          <a:noFill/>
        </p:spPr>
        <p:txBody>
          <a:bodyPr wrap="none" rtlCol="0">
            <a:spAutoFit/>
          </a:bodyPr>
          <a:lstStyle/>
          <a:p>
            <a:pPr>
              <a:lnSpc>
                <a:spcPct val="150000"/>
              </a:lnSpc>
            </a:pPr>
            <a:r>
              <a:rPr lang="zh-CN" altLang="en-US" b="1" dirty="0" smtClean="0">
                <a:latin typeface="微软雅黑" pitchFamily="34" charset="-122"/>
                <a:ea typeface="微软雅黑" pitchFamily="34" charset="-122"/>
              </a:rPr>
              <a:t>信息录入</a:t>
            </a:r>
            <a:endParaRPr lang="en-US" altLang="zh-CN" b="1" dirty="0" smtClean="0">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
          <a:srcRect/>
          <a:stretch>
            <a:fillRect/>
          </a:stretch>
        </p:blipFill>
        <p:spPr bwMode="auto">
          <a:xfrm>
            <a:off x="1928795" y="1570025"/>
            <a:ext cx="6357981" cy="1078220"/>
          </a:xfrm>
          <a:prstGeom prst="rect">
            <a:avLst/>
          </a:prstGeom>
          <a:noFill/>
          <a:ln w="9525">
            <a:noFill/>
            <a:miter lim="800000"/>
            <a:headEnd/>
            <a:tailEnd/>
          </a:ln>
          <a:effectLst/>
        </p:spPr>
      </p:pic>
      <p:sp>
        <p:nvSpPr>
          <p:cNvPr id="10" name="矩形 9"/>
          <p:cNvSpPr/>
          <p:nvPr/>
        </p:nvSpPr>
        <p:spPr>
          <a:xfrm>
            <a:off x="642910" y="2927346"/>
            <a:ext cx="1214446" cy="458908"/>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合同管理</a:t>
            </a:r>
            <a:endParaRPr lang="en-US" altLang="zh-CN" b="1" dirty="0" smtClean="0">
              <a:latin typeface="微软雅黑" pitchFamily="34" charset="-122"/>
              <a:ea typeface="微软雅黑" pitchFamily="34" charset="-122"/>
            </a:endParaRPr>
          </a:p>
        </p:txBody>
      </p:sp>
      <p:pic>
        <p:nvPicPr>
          <p:cNvPr id="2052" name="Picture 4"/>
          <p:cNvPicPr>
            <a:picLocks noChangeAspect="1" noChangeArrowheads="1"/>
          </p:cNvPicPr>
          <p:nvPr/>
        </p:nvPicPr>
        <p:blipFill>
          <a:blip r:embed="rId3"/>
          <a:srcRect/>
          <a:stretch>
            <a:fillRect/>
          </a:stretch>
        </p:blipFill>
        <p:spPr bwMode="auto">
          <a:xfrm>
            <a:off x="1928794" y="2855908"/>
            <a:ext cx="5881693" cy="1013711"/>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7786710" y="2855908"/>
            <a:ext cx="1714512" cy="1017821"/>
          </a:xfrm>
          <a:prstGeom prst="rect">
            <a:avLst/>
          </a:prstGeom>
          <a:noFill/>
          <a:ln w="9525">
            <a:noFill/>
            <a:miter lim="800000"/>
            <a:headEnd/>
            <a:tailEnd/>
          </a:ln>
          <a:effectLst/>
        </p:spPr>
      </p:pic>
      <p:sp>
        <p:nvSpPr>
          <p:cNvPr id="13" name="矩形 12"/>
          <p:cNvSpPr/>
          <p:nvPr/>
        </p:nvSpPr>
        <p:spPr>
          <a:xfrm>
            <a:off x="642910" y="4141792"/>
            <a:ext cx="1428744" cy="458908"/>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技术派工</a:t>
            </a:r>
            <a:endParaRPr lang="en-US" altLang="zh-CN" b="1" dirty="0" smtClean="0">
              <a:latin typeface="微软雅黑" pitchFamily="34" charset="-122"/>
              <a:ea typeface="微软雅黑" pitchFamily="34" charset="-122"/>
            </a:endParaRPr>
          </a:p>
        </p:txBody>
      </p:sp>
      <p:pic>
        <p:nvPicPr>
          <p:cNvPr id="2054" name="Picture 6"/>
          <p:cNvPicPr>
            <a:picLocks noChangeAspect="1" noChangeArrowheads="1"/>
          </p:cNvPicPr>
          <p:nvPr/>
        </p:nvPicPr>
        <p:blipFill>
          <a:blip r:embed="rId5"/>
          <a:srcRect/>
          <a:stretch>
            <a:fillRect/>
          </a:stretch>
        </p:blipFill>
        <p:spPr bwMode="auto">
          <a:xfrm>
            <a:off x="1928795" y="4070354"/>
            <a:ext cx="1714511" cy="1006935"/>
          </a:xfrm>
          <a:prstGeom prst="rect">
            <a:avLst/>
          </a:prstGeom>
          <a:noFill/>
          <a:ln w="9525">
            <a:noFill/>
            <a:miter lim="800000"/>
            <a:headEnd/>
            <a:tailEnd/>
          </a:ln>
          <a:effectLst/>
        </p:spPr>
      </p:pic>
      <p:sp>
        <p:nvSpPr>
          <p:cNvPr id="15" name="矩形 14"/>
          <p:cNvSpPr/>
          <p:nvPr/>
        </p:nvSpPr>
        <p:spPr>
          <a:xfrm>
            <a:off x="642926" y="5213362"/>
            <a:ext cx="1500182" cy="458908"/>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生产管理</a:t>
            </a:r>
            <a:endParaRPr lang="en-US" altLang="zh-CN" b="1" dirty="0" smtClean="0">
              <a:latin typeface="微软雅黑" pitchFamily="34" charset="-122"/>
              <a:ea typeface="微软雅黑" pitchFamily="34" charset="-122"/>
            </a:endParaRPr>
          </a:p>
        </p:txBody>
      </p:sp>
      <p:pic>
        <p:nvPicPr>
          <p:cNvPr id="2055" name="Picture 7"/>
          <p:cNvPicPr>
            <a:picLocks noChangeAspect="1" noChangeArrowheads="1"/>
          </p:cNvPicPr>
          <p:nvPr/>
        </p:nvPicPr>
        <p:blipFill>
          <a:blip r:embed="rId6"/>
          <a:srcRect/>
          <a:stretch>
            <a:fillRect/>
          </a:stretch>
        </p:blipFill>
        <p:spPr bwMode="auto">
          <a:xfrm>
            <a:off x="1928794" y="5284800"/>
            <a:ext cx="4819652" cy="946610"/>
          </a:xfrm>
          <a:prstGeom prst="rect">
            <a:avLst/>
          </a:prstGeom>
          <a:noFill/>
          <a:ln w="9525">
            <a:noFill/>
            <a:miter lim="800000"/>
            <a:headEnd/>
            <a:tailEnd/>
          </a:ln>
          <a:effectLst/>
        </p:spPr>
      </p:pic>
      <p:cxnSp>
        <p:nvCxnSpPr>
          <p:cNvPr id="19" name="直接连接符 18"/>
          <p:cNvCxnSpPr/>
          <p:nvPr/>
        </p:nvCxnSpPr>
        <p:spPr>
          <a:xfrm>
            <a:off x="714348" y="2713032"/>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4348" y="3998916"/>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14348" y="5141924"/>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14348" y="6284932"/>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p:cNvSpPr>
            <a:spLocks noGrp="1"/>
          </p:cNvSpPr>
          <p:nvPr>
            <p:ph type="sldNum" sz="quarter" idx="12"/>
          </p:nvPr>
        </p:nvSpPr>
        <p:spPr/>
        <p:txBody>
          <a:bodyPr/>
          <a:lstStyle/>
          <a:p>
            <a:fld id="{0C913308-F349-4B6D-A68A-DD1791B4A57B}" type="slidenum">
              <a:rPr lang="zh-CN" altLang="en-US" smtClean="0"/>
              <a:pPr/>
              <a:t>2</a:t>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nvSpPr>
        <p:spPr bwMode="auto">
          <a:xfrm>
            <a:off x="357158" y="214290"/>
            <a:ext cx="2285984"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.1.4 </a:t>
            </a:r>
            <a:r>
              <a:rPr kumimoji="0" lang="zh-CN" altLang="en-US" sz="2000" b="1" i="0" u="none" strike="noStrike" cap="none" normalizeH="0" baseline="0" dirty="0" smtClean="0" bmk="_Toc402462459">
                <a:ln>
                  <a:noFill/>
                </a:ln>
                <a:solidFill>
                  <a:schemeClr val="tx1"/>
                </a:solidFill>
                <a:effectLst/>
                <a:latin typeface="微软雅黑" pitchFamily="34" charset="-122"/>
                <a:ea typeface="微软雅黑" pitchFamily="34" charset="-122"/>
              </a:rPr>
              <a:t>企业车辆</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8674" name="Rectangle 2"/>
          <p:cNvSpPr>
            <a:spLocks noChangeArrowheads="1"/>
          </p:cNvSpPr>
          <p:nvPr/>
        </p:nvSpPr>
        <p:spPr bwMode="auto">
          <a:xfrm>
            <a:off x="357158" y="928670"/>
            <a:ext cx="8501122"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销售人员点击企业车辆，会显示已经存在的企业车辆信息，可根据公司名称，车牌号，车辆识别码，发动机号进行企业车辆信息查询。如图所示：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714348" y="1643050"/>
            <a:ext cx="7995957" cy="1785950"/>
          </a:xfrm>
          <a:prstGeom prst="rect">
            <a:avLst/>
          </a:prstGeom>
          <a:noFill/>
          <a:ln w="9525">
            <a:noFill/>
            <a:miter lim="800000"/>
            <a:headEnd/>
            <a:tailEnd/>
          </a:ln>
        </p:spPr>
      </p:pic>
      <p:sp>
        <p:nvSpPr>
          <p:cNvPr id="7" name="矩形 6"/>
          <p:cNvSpPr/>
          <p:nvPr/>
        </p:nvSpPr>
        <p:spPr>
          <a:xfrm>
            <a:off x="428596" y="3714752"/>
            <a:ext cx="8286808" cy="369332"/>
          </a:xfrm>
          <a:prstGeom prst="rect">
            <a:avLst/>
          </a:prstGeom>
        </p:spPr>
        <p:txBody>
          <a:bodyPr wrap="square">
            <a:spAutoFit/>
          </a:bodyPr>
          <a:lstStyle/>
          <a:p>
            <a:r>
              <a:rPr lang="zh-CN" altLang="en-US" dirty="0" smtClean="0"/>
              <a:t>选择查看，可以查看修改当前的车辆信息，如图所示：</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20</a:t>
            </a:fld>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a:srcRect/>
          <a:stretch>
            <a:fillRect/>
          </a:stretch>
        </p:blipFill>
        <p:spPr bwMode="auto">
          <a:xfrm>
            <a:off x="1357290" y="571480"/>
            <a:ext cx="6072230" cy="4718324"/>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fld id="{0C913308-F349-4B6D-A68A-DD1791B4A57B}" type="slidenum">
              <a:rPr lang="zh-CN" altLang="en-US" smtClean="0"/>
              <a:pPr/>
              <a:t>21</a:t>
            </a:fld>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214282" y="214290"/>
            <a:ext cx="2428860"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.1.5 </a:t>
            </a:r>
            <a:r>
              <a:rPr kumimoji="0" lang="zh-CN" altLang="en-US" sz="2000" b="1" i="0" u="none" strike="noStrike" cap="none" normalizeH="0" baseline="0" dirty="0" smtClean="0" bmk="_Toc402462460">
                <a:ln>
                  <a:noFill/>
                </a:ln>
                <a:solidFill>
                  <a:schemeClr val="tx1"/>
                </a:solidFill>
                <a:effectLst/>
                <a:latin typeface="微软雅黑" pitchFamily="34" charset="-122"/>
                <a:ea typeface="微软雅黑" pitchFamily="34" charset="-122"/>
              </a:rPr>
              <a:t>会员管理</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3794" name="Rectangle 2"/>
          <p:cNvSpPr>
            <a:spLocks noChangeArrowheads="1"/>
          </p:cNvSpPr>
          <p:nvPr/>
        </p:nvSpPr>
        <p:spPr bwMode="auto">
          <a:xfrm>
            <a:off x="428597" y="928670"/>
            <a:ext cx="8501122"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显示已经存在的会员信息，可根据姓名，车牌号，改装时间，登记时间进行会员信息查询，如图所示：</a:t>
            </a:r>
            <a:endParaRPr kumimoji="0" lang="zh-CN" b="0"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642910" y="1714488"/>
            <a:ext cx="8031141" cy="2143140"/>
          </a:xfrm>
          <a:prstGeom prst="rect">
            <a:avLst/>
          </a:prstGeom>
          <a:noFill/>
          <a:ln w="9525">
            <a:noFill/>
            <a:miter lim="800000"/>
            <a:headEnd/>
            <a:tailEnd/>
          </a:ln>
        </p:spPr>
      </p:pic>
      <p:sp>
        <p:nvSpPr>
          <p:cNvPr id="7" name="矩形 6"/>
          <p:cNvSpPr/>
          <p:nvPr/>
        </p:nvSpPr>
        <p:spPr>
          <a:xfrm>
            <a:off x="428596" y="4214818"/>
            <a:ext cx="8429684" cy="369332"/>
          </a:xfrm>
          <a:prstGeom prst="rect">
            <a:avLst/>
          </a:prstGeom>
        </p:spPr>
        <p:txBody>
          <a:bodyPr wrap="square">
            <a:spAutoFit/>
          </a:bodyPr>
          <a:lstStyle/>
          <a:p>
            <a:r>
              <a:rPr lang="zh-CN" altLang="en-US" dirty="0" smtClean="0">
                <a:latin typeface="微软雅黑" pitchFamily="34" charset="-122"/>
                <a:ea typeface="微软雅黑" pitchFamily="34" charset="-122"/>
              </a:rPr>
              <a:t>点击左侧的新建按钮，根据提示录入会员信息，打印按钮，打印会员信息。</a:t>
            </a:r>
            <a:endParaRPr lang="zh-CN" altLang="en-US" dirty="0">
              <a:latin typeface="微软雅黑" pitchFamily="34" charset="-122"/>
              <a:ea typeface="微软雅黑" pitchFamily="34" charset="-122"/>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22</a:t>
            </a:fld>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214282" y="214290"/>
            <a:ext cx="6643734" cy="5881071"/>
          </a:xfrm>
          <a:prstGeom prst="rect">
            <a:avLst/>
          </a:prstGeom>
          <a:noFill/>
          <a:ln w="9525">
            <a:noFill/>
            <a:miter lim="800000"/>
            <a:headEnd/>
            <a:tailEnd/>
          </a:ln>
          <a:effectLst/>
        </p:spPr>
      </p:pic>
      <p:pic>
        <p:nvPicPr>
          <p:cNvPr id="35843" name="Picture 3"/>
          <p:cNvPicPr>
            <a:picLocks noChangeAspect="1" noChangeArrowheads="1"/>
          </p:cNvPicPr>
          <p:nvPr/>
        </p:nvPicPr>
        <p:blipFill>
          <a:blip r:embed="rId3"/>
          <a:srcRect/>
          <a:stretch>
            <a:fillRect/>
          </a:stretch>
        </p:blipFill>
        <p:spPr bwMode="auto">
          <a:xfrm>
            <a:off x="1000100" y="214289"/>
            <a:ext cx="6572296" cy="5817833"/>
          </a:xfrm>
          <a:prstGeom prst="rect">
            <a:avLst/>
          </a:prstGeom>
          <a:noFill/>
          <a:ln w="9525">
            <a:noFill/>
            <a:miter lim="800000"/>
            <a:headEnd/>
            <a:tailEnd/>
          </a:ln>
          <a:effectLst/>
        </p:spPr>
      </p:pic>
      <p:sp>
        <p:nvSpPr>
          <p:cNvPr id="4" name="灯片编号占位符 3"/>
          <p:cNvSpPr>
            <a:spLocks noGrp="1"/>
          </p:cNvSpPr>
          <p:nvPr>
            <p:ph type="sldNum" sz="quarter" idx="12"/>
          </p:nvPr>
        </p:nvSpPr>
        <p:spPr/>
        <p:txBody>
          <a:bodyPr/>
          <a:lstStyle/>
          <a:p>
            <a:fld id="{0C913308-F349-4B6D-A68A-DD1791B4A57B}" type="slidenum">
              <a:rPr lang="zh-CN" altLang="en-US" smtClean="0"/>
              <a:pPr/>
              <a:t>23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blinds(horizontal)">
                                      <p:cBhvr>
                                        <p:cTn id="7" dur="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428604"/>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2.1.6 </a:t>
            </a:r>
            <a:r>
              <a:rPr lang="zh-CN" altLang="en-US" sz="2000" b="1" dirty="0" smtClean="0">
                <a:latin typeface="微软雅黑" pitchFamily="34" charset="-122"/>
                <a:ea typeface="微软雅黑" pitchFamily="34" charset="-122"/>
              </a:rPr>
              <a:t>加盟商管理</a:t>
            </a:r>
            <a:endParaRPr lang="zh-CN" altLang="en-US" sz="2000" b="1" dirty="0">
              <a:latin typeface="微软雅黑" pitchFamily="34" charset="-122"/>
              <a:ea typeface="微软雅黑" pitchFamily="34" charset="-122"/>
            </a:endParaRPr>
          </a:p>
        </p:txBody>
      </p:sp>
      <p:sp>
        <p:nvSpPr>
          <p:cNvPr id="5" name="矩形 4"/>
          <p:cNvSpPr/>
          <p:nvPr/>
        </p:nvSpPr>
        <p:spPr>
          <a:xfrm>
            <a:off x="571472" y="928670"/>
            <a:ext cx="8358246" cy="646331"/>
          </a:xfrm>
          <a:prstGeom prst="rect">
            <a:avLst/>
          </a:prstGeom>
        </p:spPr>
        <p:txBody>
          <a:bodyPr wrap="square">
            <a:spAutoFit/>
          </a:bodyPr>
          <a:lstStyle/>
          <a:p>
            <a:r>
              <a:rPr lang="zh-CN" altLang="en-US" dirty="0" smtClean="0"/>
              <a:t>销售人员点击加盟商管理，会显示已经存在的加盟商信息，销售人员可根据加盟商名称，联系人姓名进行加盟商信息查询，如图所示：</a:t>
            </a:r>
            <a:endParaRPr lang="zh-CN" altLang="en-US" dirty="0"/>
          </a:p>
        </p:txBody>
      </p:sp>
      <p:pic>
        <p:nvPicPr>
          <p:cNvPr id="6" name="图片 5"/>
          <p:cNvPicPr/>
          <p:nvPr/>
        </p:nvPicPr>
        <p:blipFill>
          <a:blip r:embed="rId2"/>
          <a:srcRect/>
          <a:stretch>
            <a:fillRect/>
          </a:stretch>
        </p:blipFill>
        <p:spPr bwMode="auto">
          <a:xfrm>
            <a:off x="285720" y="1714488"/>
            <a:ext cx="8646440" cy="1928826"/>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24</a:t>
            </a:fld>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4108817" cy="369332"/>
          </a:xfrm>
          <a:prstGeom prst="rect">
            <a:avLst/>
          </a:prstGeom>
        </p:spPr>
        <p:txBody>
          <a:bodyPr wrap="none">
            <a:spAutoFit/>
          </a:bodyPr>
          <a:lstStyle/>
          <a:p>
            <a:r>
              <a:rPr lang="zh-CN" altLang="en-US" dirty="0" smtClean="0">
                <a:latin typeface="微软雅黑" pitchFamily="34" charset="-122"/>
                <a:ea typeface="微软雅黑" pitchFamily="34" charset="-122"/>
              </a:rPr>
              <a:t>选择查看可以查看经销商历史记录详情</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642910" y="928670"/>
            <a:ext cx="7715304" cy="379270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25</a:t>
            </a:fld>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285728"/>
            <a:ext cx="8429684" cy="369332"/>
          </a:xfrm>
          <a:prstGeom prst="rect">
            <a:avLst/>
          </a:prstGeom>
        </p:spPr>
        <p:txBody>
          <a:bodyPr wrap="square">
            <a:spAutoFit/>
          </a:bodyPr>
          <a:lstStyle/>
          <a:p>
            <a:r>
              <a:rPr lang="zh-CN" altLang="en-US" dirty="0" smtClean="0"/>
              <a:t>点击左侧新建按钮，根据提示添加新的加盟商信息，打印按钮，打印加盟商信息。</a:t>
            </a:r>
            <a:endParaRPr lang="zh-CN" altLang="en-US" dirty="0"/>
          </a:p>
        </p:txBody>
      </p:sp>
      <p:pic>
        <p:nvPicPr>
          <p:cNvPr id="36866" name="Picture 2" descr="C:\DOCUME~1\ADMINI~1\LOCALS~1\Temp\SNAGHTMLb584df.PNG"/>
          <p:cNvPicPr>
            <a:picLocks noChangeAspect="1" noChangeArrowheads="1"/>
          </p:cNvPicPr>
          <p:nvPr/>
        </p:nvPicPr>
        <p:blipFill>
          <a:blip r:embed="rId2"/>
          <a:srcRect/>
          <a:stretch>
            <a:fillRect/>
          </a:stretch>
        </p:blipFill>
        <p:spPr bwMode="auto">
          <a:xfrm>
            <a:off x="928662" y="928670"/>
            <a:ext cx="7143800" cy="3517843"/>
          </a:xfrm>
          <a:prstGeom prst="rect">
            <a:avLst/>
          </a:prstGeom>
          <a:noFill/>
        </p:spPr>
      </p:pic>
      <p:sp>
        <p:nvSpPr>
          <p:cNvPr id="5" name="灯片编号占位符 4"/>
          <p:cNvSpPr>
            <a:spLocks noGrp="1"/>
          </p:cNvSpPr>
          <p:nvPr>
            <p:ph type="sldNum" sz="quarter" idx="12"/>
          </p:nvPr>
        </p:nvSpPr>
        <p:spPr/>
        <p:txBody>
          <a:bodyPr/>
          <a:lstStyle/>
          <a:p>
            <a:fld id="{0C913308-F349-4B6D-A68A-DD1791B4A57B}" type="slidenum">
              <a:rPr lang="zh-CN" altLang="en-US" smtClean="0"/>
              <a:pPr/>
              <a:t>26</a:t>
            </a:fld>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2680542" cy="400110"/>
          </a:xfrm>
          <a:prstGeom prst="rect">
            <a:avLst/>
          </a:prstGeom>
        </p:spPr>
        <p:txBody>
          <a:bodyPr wrap="none">
            <a:spAutoFit/>
          </a:bodyPr>
          <a:lstStyle/>
          <a:p>
            <a:r>
              <a:rPr lang="en-US" sz="2000" b="1" dirty="0" smtClean="0">
                <a:latin typeface="微软雅黑" pitchFamily="34" charset="-122"/>
                <a:ea typeface="微软雅黑" pitchFamily="34" charset="-122"/>
              </a:rPr>
              <a:t>2.1.7 </a:t>
            </a:r>
            <a:r>
              <a:rPr lang="zh-CN" altLang="en-US" sz="2000" b="1" dirty="0" smtClean="0">
                <a:latin typeface="微软雅黑" pitchFamily="34" charset="-122"/>
                <a:ea typeface="微软雅黑" pitchFamily="34" charset="-122"/>
              </a:rPr>
              <a:t>加盟商计划管理</a:t>
            </a:r>
            <a:endParaRPr lang="zh-CN" altLang="en-US" sz="2000" b="1" dirty="0">
              <a:latin typeface="微软雅黑" pitchFamily="34" charset="-122"/>
              <a:ea typeface="微软雅黑" pitchFamily="34" charset="-122"/>
            </a:endParaRPr>
          </a:p>
        </p:txBody>
      </p:sp>
      <p:sp>
        <p:nvSpPr>
          <p:cNvPr id="39937" name="Rectangle 1"/>
          <p:cNvSpPr>
            <a:spLocks noChangeArrowheads="1"/>
          </p:cNvSpPr>
          <p:nvPr/>
        </p:nvSpPr>
        <p:spPr bwMode="auto">
          <a:xfrm>
            <a:off x="285720" y="1000108"/>
            <a:ext cx="857256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会显示已经存在的加盟商计划信息，销售人员可根据加盟商名称，联系人姓名进行加盟商计划信息查询，如图所示：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357158" y="1785926"/>
            <a:ext cx="8626378" cy="1714512"/>
          </a:xfrm>
          <a:prstGeom prst="rect">
            <a:avLst/>
          </a:prstGeom>
          <a:noFill/>
          <a:ln w="9525">
            <a:noFill/>
            <a:miter lim="800000"/>
            <a:headEnd/>
            <a:tailEnd/>
          </a:ln>
        </p:spPr>
      </p:pic>
      <p:sp>
        <p:nvSpPr>
          <p:cNvPr id="7" name="矩形 6"/>
          <p:cNvSpPr/>
          <p:nvPr/>
        </p:nvSpPr>
        <p:spPr>
          <a:xfrm>
            <a:off x="428596" y="4071942"/>
            <a:ext cx="3647152" cy="369332"/>
          </a:xfrm>
          <a:prstGeom prst="rect">
            <a:avLst/>
          </a:prstGeom>
        </p:spPr>
        <p:txBody>
          <a:bodyPr wrap="none">
            <a:spAutoFit/>
          </a:bodyPr>
          <a:lstStyle/>
          <a:p>
            <a:r>
              <a:rPr lang="zh-CN" altLang="en-US" dirty="0" smtClean="0"/>
              <a:t>选择查看可以查看经销商计划详情</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27</a:t>
            </a:fld>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rcRect/>
          <a:stretch>
            <a:fillRect/>
          </a:stretch>
        </p:blipFill>
        <p:spPr bwMode="auto">
          <a:xfrm>
            <a:off x="1500166" y="785794"/>
            <a:ext cx="6072230" cy="4704537"/>
          </a:xfrm>
          <a:prstGeom prst="rect">
            <a:avLst/>
          </a:prstGeom>
          <a:noFill/>
          <a:ln w="9525">
            <a:noFill/>
            <a:miter lim="800000"/>
            <a:headEnd/>
            <a:tailEnd/>
          </a:ln>
        </p:spPr>
      </p:pic>
      <p:sp>
        <p:nvSpPr>
          <p:cNvPr id="40961" name="Rectangle 1"/>
          <p:cNvSpPr>
            <a:spLocks noChangeArrowheads="1"/>
          </p:cNvSpPr>
          <p:nvPr/>
        </p:nvSpPr>
        <p:spPr bwMode="auto">
          <a:xfrm>
            <a:off x="285720" y="5857892"/>
            <a:ext cx="857256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点击左侧新建按钮，新建加盟商计划信息。点击查找按钮，选择加盟商名称，添加货物按钮，选择货物。点击确定，进行保存。</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28</a:t>
            </a:fld>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1601721" cy="400110"/>
          </a:xfrm>
          <a:prstGeom prst="rect">
            <a:avLst/>
          </a:prstGeom>
        </p:spPr>
        <p:txBody>
          <a:bodyPr wrap="none">
            <a:spAutoFit/>
          </a:bodyPr>
          <a:lstStyle/>
          <a:p>
            <a:r>
              <a:rPr lang="en-US" sz="2000" b="1" dirty="0" smtClean="0">
                <a:latin typeface="微软雅黑" pitchFamily="34" charset="-122"/>
                <a:ea typeface="微软雅黑" pitchFamily="34" charset="-122"/>
              </a:rPr>
              <a:t>2.2</a:t>
            </a:r>
            <a:r>
              <a:rPr lang="zh-CN" altLang="en-US" sz="2000" b="1" dirty="0" smtClean="0">
                <a:latin typeface="微软雅黑" pitchFamily="34" charset="-122"/>
                <a:ea typeface="微软雅黑" pitchFamily="34" charset="-122"/>
              </a:rPr>
              <a:t>合同管理</a:t>
            </a:r>
            <a:endParaRPr lang="zh-CN" altLang="en-US" sz="2000" b="1" dirty="0">
              <a:latin typeface="微软雅黑" pitchFamily="34" charset="-122"/>
              <a:ea typeface="微软雅黑" pitchFamily="34" charset="-122"/>
            </a:endParaRPr>
          </a:p>
        </p:txBody>
      </p:sp>
      <p:pic>
        <p:nvPicPr>
          <p:cNvPr id="5" name="Picture 4"/>
          <p:cNvPicPr>
            <a:picLocks noChangeAspect="1" noChangeArrowheads="1"/>
          </p:cNvPicPr>
          <p:nvPr/>
        </p:nvPicPr>
        <p:blipFill>
          <a:blip r:embed="rId2"/>
          <a:srcRect/>
          <a:stretch>
            <a:fillRect/>
          </a:stretch>
        </p:blipFill>
        <p:spPr bwMode="auto">
          <a:xfrm>
            <a:off x="1071538" y="1142984"/>
            <a:ext cx="5881693" cy="1013711"/>
          </a:xfrm>
          <a:prstGeom prst="rect">
            <a:avLst/>
          </a:prstGeom>
          <a:noFill/>
          <a:ln w="9525">
            <a:noFill/>
            <a:miter lim="800000"/>
            <a:headEnd/>
            <a:tailEnd/>
          </a:ln>
          <a:effectLst/>
        </p:spPr>
      </p:pic>
      <p:pic>
        <p:nvPicPr>
          <p:cNvPr id="6" name="Picture 5"/>
          <p:cNvPicPr>
            <a:picLocks noChangeAspect="1" noChangeArrowheads="1"/>
          </p:cNvPicPr>
          <p:nvPr/>
        </p:nvPicPr>
        <p:blipFill>
          <a:blip r:embed="rId3"/>
          <a:srcRect/>
          <a:stretch>
            <a:fillRect/>
          </a:stretch>
        </p:blipFill>
        <p:spPr bwMode="auto">
          <a:xfrm>
            <a:off x="1071538" y="2285992"/>
            <a:ext cx="1714512" cy="1017821"/>
          </a:xfrm>
          <a:prstGeom prst="rect">
            <a:avLst/>
          </a:prstGeom>
          <a:noFill/>
          <a:ln w="9525">
            <a:noFill/>
            <a:miter lim="800000"/>
            <a:headEnd/>
            <a:tailEnd/>
          </a:ln>
          <a:effectLst/>
        </p:spPr>
      </p:pic>
      <p:sp>
        <p:nvSpPr>
          <p:cNvPr id="7" name="TextBox 6"/>
          <p:cNvSpPr txBox="1"/>
          <p:nvPr/>
        </p:nvSpPr>
        <p:spPr>
          <a:xfrm>
            <a:off x="649367" y="3786190"/>
            <a:ext cx="8494633" cy="646331"/>
          </a:xfrm>
          <a:prstGeom prst="rect">
            <a:avLst/>
          </a:prstGeom>
          <a:noFill/>
        </p:spPr>
        <p:txBody>
          <a:bodyPr wrap="none" rtlCol="0">
            <a:spAutoFit/>
          </a:bodyPr>
          <a:lstStyle/>
          <a:p>
            <a:r>
              <a:rPr lang="zh-CN" altLang="en-US" dirty="0" smtClean="0">
                <a:latin typeface="微软雅黑" pitchFamily="34" charset="-122"/>
                <a:ea typeface="微软雅黑" pitchFamily="34" charset="-122"/>
              </a:rPr>
              <a:t>功能：合同创建、合同审核、付款管理。</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操作人：销售人员、合同保管员、销售负责人。合同审核包括总会计、总经理等。</a:t>
            </a: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29</a:t>
            </a:fld>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1142984"/>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监检管理</a:t>
            </a:r>
          </a:p>
        </p:txBody>
      </p:sp>
      <p:sp>
        <p:nvSpPr>
          <p:cNvPr id="3" name="TextBox 2"/>
          <p:cNvSpPr txBox="1"/>
          <p:nvPr/>
        </p:nvSpPr>
        <p:spPr>
          <a:xfrm>
            <a:off x="857224" y="2143116"/>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维修管理</a:t>
            </a:r>
          </a:p>
        </p:txBody>
      </p:sp>
      <p:sp>
        <p:nvSpPr>
          <p:cNvPr id="4" name="TextBox 3"/>
          <p:cNvSpPr txBox="1"/>
          <p:nvPr/>
        </p:nvSpPr>
        <p:spPr>
          <a:xfrm>
            <a:off x="857224" y="3214686"/>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采购管理</a:t>
            </a:r>
          </a:p>
        </p:txBody>
      </p:sp>
      <p:pic>
        <p:nvPicPr>
          <p:cNvPr id="1026" name="Picture 2"/>
          <p:cNvPicPr>
            <a:picLocks noChangeAspect="1" noChangeArrowheads="1"/>
          </p:cNvPicPr>
          <p:nvPr/>
        </p:nvPicPr>
        <p:blipFill>
          <a:blip r:embed="rId2"/>
          <a:srcRect/>
          <a:stretch>
            <a:fillRect/>
          </a:stretch>
        </p:blipFill>
        <p:spPr bwMode="auto">
          <a:xfrm>
            <a:off x="2285984" y="571480"/>
            <a:ext cx="890435" cy="1028701"/>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285984" y="1785926"/>
            <a:ext cx="1785950" cy="103100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285984" y="3000372"/>
            <a:ext cx="5715008" cy="2113554"/>
          </a:xfrm>
          <a:prstGeom prst="rect">
            <a:avLst/>
          </a:prstGeom>
          <a:noFill/>
          <a:ln w="9525">
            <a:noFill/>
            <a:miter lim="800000"/>
            <a:headEnd/>
            <a:tailEnd/>
          </a:ln>
          <a:effectLst/>
        </p:spPr>
      </p:pic>
      <p:sp>
        <p:nvSpPr>
          <p:cNvPr id="8" name="TextBox 7"/>
          <p:cNvSpPr txBox="1"/>
          <p:nvPr/>
        </p:nvSpPr>
        <p:spPr>
          <a:xfrm>
            <a:off x="857224" y="5429264"/>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库存管理</a:t>
            </a:r>
          </a:p>
        </p:txBody>
      </p:sp>
      <p:pic>
        <p:nvPicPr>
          <p:cNvPr id="1029" name="Picture 5"/>
          <p:cNvPicPr>
            <a:picLocks noChangeAspect="1" noChangeArrowheads="1"/>
          </p:cNvPicPr>
          <p:nvPr/>
        </p:nvPicPr>
        <p:blipFill>
          <a:blip r:embed="rId5"/>
          <a:srcRect/>
          <a:stretch>
            <a:fillRect/>
          </a:stretch>
        </p:blipFill>
        <p:spPr bwMode="auto">
          <a:xfrm>
            <a:off x="2285984" y="5357826"/>
            <a:ext cx="5948368" cy="1020661"/>
          </a:xfrm>
          <a:prstGeom prst="rect">
            <a:avLst/>
          </a:prstGeom>
          <a:noFill/>
          <a:ln w="9525">
            <a:noFill/>
            <a:miter lim="800000"/>
            <a:headEnd/>
            <a:tailEnd/>
          </a:ln>
          <a:effectLst/>
        </p:spPr>
      </p:pic>
      <p:cxnSp>
        <p:nvCxnSpPr>
          <p:cNvPr id="10" name="直接连接符 9"/>
          <p:cNvCxnSpPr/>
          <p:nvPr/>
        </p:nvCxnSpPr>
        <p:spPr>
          <a:xfrm>
            <a:off x="714348" y="6500834"/>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14348" y="5214950"/>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14348" y="2927346"/>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14348" y="1712900"/>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p:cNvSpPr>
            <a:spLocks noGrp="1"/>
          </p:cNvSpPr>
          <p:nvPr>
            <p:ph type="sldNum" sz="quarter" idx="12"/>
          </p:nvPr>
        </p:nvSpPr>
        <p:spPr/>
        <p:txBody>
          <a:bodyPr/>
          <a:lstStyle/>
          <a:p>
            <a:fld id="{0C913308-F349-4B6D-A68A-DD1791B4A57B}" type="slidenum">
              <a:rPr lang="zh-CN" altLang="en-US" smtClean="0"/>
              <a:pPr/>
              <a:t>3</a:t>
            </a:fld>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2.2.1 </a:t>
            </a:r>
            <a:r>
              <a:rPr lang="zh-CN" altLang="en-US" sz="2000" b="1" dirty="0" smtClean="0">
                <a:latin typeface="微软雅黑" pitchFamily="34" charset="-122"/>
                <a:ea typeface="微软雅黑" pitchFamily="34" charset="-122"/>
              </a:rPr>
              <a:t>改装类合同</a:t>
            </a:r>
            <a:endParaRPr lang="zh-CN" altLang="en-US" sz="2000" b="1" dirty="0">
              <a:latin typeface="微软雅黑" pitchFamily="34" charset="-122"/>
              <a:ea typeface="微软雅黑" pitchFamily="34" charset="-122"/>
            </a:endParaRPr>
          </a:p>
        </p:txBody>
      </p:sp>
      <p:sp>
        <p:nvSpPr>
          <p:cNvPr id="41985" name="Rectangle 1"/>
          <p:cNvSpPr>
            <a:spLocks noChangeArrowheads="1"/>
          </p:cNvSpPr>
          <p:nvPr/>
        </p:nvSpPr>
        <p:spPr bwMode="auto">
          <a:xfrm>
            <a:off x="357158" y="1071546"/>
            <a:ext cx="828680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销售人员</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3683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销售人员点击改装类合同，会显示已经存在的合同信息，可根据合同号，乙方，签订时间查询合同信息。</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6" name="图片 5"/>
          <p:cNvPicPr/>
          <p:nvPr/>
        </p:nvPicPr>
        <p:blipFill>
          <a:blip r:embed="rId2"/>
          <a:srcRect/>
          <a:stretch>
            <a:fillRect/>
          </a:stretch>
        </p:blipFill>
        <p:spPr bwMode="auto">
          <a:xfrm>
            <a:off x="285720" y="2071678"/>
            <a:ext cx="8429684" cy="4572032"/>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pPr/>
              <a:t>30</a:t>
            </a:fld>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0" y="357166"/>
            <a:ext cx="6572264"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57175"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选择查看可以查看此合同的详细信息，如图所示：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214546" y="1000108"/>
            <a:ext cx="4357718" cy="4429156"/>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31</a:t>
            </a:fld>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285728"/>
            <a:ext cx="8358246" cy="646331"/>
          </a:xfrm>
          <a:prstGeom prst="rect">
            <a:avLst/>
          </a:prstGeom>
        </p:spPr>
        <p:txBody>
          <a:bodyPr wrap="square">
            <a:spAutoFit/>
          </a:bodyPr>
          <a:lstStyle/>
          <a:p>
            <a:r>
              <a:rPr lang="zh-CN" altLang="en-US" dirty="0" smtClean="0"/>
              <a:t>销售人员点击左侧的新建按钮，添加新的改装类合同。首先会提示要选择的合同模板，可通过下拉列表进行选择，如下：</a:t>
            </a:r>
            <a:endParaRPr lang="zh-CN" altLang="en-US" dirty="0"/>
          </a:p>
        </p:txBody>
      </p:sp>
      <p:pic>
        <p:nvPicPr>
          <p:cNvPr id="5" name="图片 4"/>
          <p:cNvPicPr/>
          <p:nvPr/>
        </p:nvPicPr>
        <p:blipFill>
          <a:blip r:embed="rId2"/>
          <a:srcRect/>
          <a:stretch>
            <a:fillRect/>
          </a:stretch>
        </p:blipFill>
        <p:spPr bwMode="auto">
          <a:xfrm>
            <a:off x="357158" y="1071546"/>
            <a:ext cx="2276475" cy="1495425"/>
          </a:xfrm>
          <a:prstGeom prst="rect">
            <a:avLst/>
          </a:prstGeom>
          <a:noFill/>
          <a:ln w="9525">
            <a:noFill/>
            <a:miter lim="800000"/>
            <a:headEnd/>
            <a:tailEnd/>
          </a:ln>
        </p:spPr>
      </p:pic>
      <p:sp>
        <p:nvSpPr>
          <p:cNvPr id="6" name="矩形 5"/>
          <p:cNvSpPr/>
          <p:nvPr/>
        </p:nvSpPr>
        <p:spPr>
          <a:xfrm>
            <a:off x="3286116" y="1071546"/>
            <a:ext cx="3877985" cy="369332"/>
          </a:xfrm>
          <a:prstGeom prst="rect">
            <a:avLst/>
          </a:prstGeom>
        </p:spPr>
        <p:txBody>
          <a:bodyPr wrap="none">
            <a:spAutoFit/>
          </a:bodyPr>
          <a:lstStyle/>
          <a:p>
            <a:r>
              <a:rPr lang="zh-CN" altLang="en-US" dirty="0" smtClean="0"/>
              <a:t>点击确定后，根据提示输入合同详情</a:t>
            </a:r>
            <a:endParaRPr lang="zh-CN" altLang="en-US" dirty="0"/>
          </a:p>
        </p:txBody>
      </p:sp>
      <p:pic>
        <p:nvPicPr>
          <p:cNvPr id="7" name="图片 6"/>
          <p:cNvPicPr/>
          <p:nvPr/>
        </p:nvPicPr>
        <p:blipFill>
          <a:blip r:embed="rId3"/>
          <a:srcRect/>
          <a:stretch>
            <a:fillRect/>
          </a:stretch>
        </p:blipFill>
        <p:spPr bwMode="auto">
          <a:xfrm>
            <a:off x="3428992" y="1428736"/>
            <a:ext cx="4643470" cy="4572032"/>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32</a:t>
            </a:fld>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214290"/>
            <a:ext cx="6715172" cy="369332"/>
          </a:xfrm>
          <a:prstGeom prst="rect">
            <a:avLst/>
          </a:prstGeom>
        </p:spPr>
        <p:txBody>
          <a:bodyPr wrap="square">
            <a:spAutoFit/>
          </a:bodyPr>
          <a:lstStyle/>
          <a:p>
            <a:r>
              <a:rPr lang="zh-CN" altLang="en-US" dirty="0" smtClean="0">
                <a:latin typeface="微软雅黑" pitchFamily="34" charset="-122"/>
                <a:ea typeface="微软雅黑" pitchFamily="34" charset="-122"/>
              </a:rPr>
              <a:t>首先点击选择客户按钮，进入客户选择界面：</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928662" y="857232"/>
            <a:ext cx="5274310" cy="3295650"/>
          </a:xfrm>
          <a:prstGeom prst="rect">
            <a:avLst/>
          </a:prstGeom>
          <a:noFill/>
          <a:ln w="9525">
            <a:noFill/>
            <a:miter lim="800000"/>
            <a:headEnd/>
            <a:tailEnd/>
          </a:ln>
        </p:spPr>
      </p:pic>
      <p:sp>
        <p:nvSpPr>
          <p:cNvPr id="6" name="矩形 5"/>
          <p:cNvSpPr/>
          <p:nvPr/>
        </p:nvSpPr>
        <p:spPr>
          <a:xfrm>
            <a:off x="642910" y="4357694"/>
            <a:ext cx="6572296" cy="369332"/>
          </a:xfrm>
          <a:prstGeom prst="rect">
            <a:avLst/>
          </a:prstGeom>
        </p:spPr>
        <p:txBody>
          <a:bodyPr wrap="square">
            <a:spAutoFit/>
          </a:bodyPr>
          <a:lstStyle/>
          <a:p>
            <a:r>
              <a:rPr lang="zh-CN" altLang="en-US" dirty="0" smtClean="0"/>
              <a:t>点击选择按钮，选择此客户。回到新建改装类合同界面。</a:t>
            </a:r>
            <a:endParaRPr lang="zh-CN" altLang="en-US" dirty="0"/>
          </a:p>
        </p:txBody>
      </p:sp>
      <p:sp>
        <p:nvSpPr>
          <p:cNvPr id="7" name="矩形 6"/>
          <p:cNvSpPr/>
          <p:nvPr/>
        </p:nvSpPr>
        <p:spPr>
          <a:xfrm>
            <a:off x="642910" y="4714884"/>
            <a:ext cx="7715304" cy="1200329"/>
          </a:xfrm>
          <a:prstGeom prst="rect">
            <a:avLst/>
          </a:prstGeom>
        </p:spPr>
        <p:txBody>
          <a:bodyPr wrap="square">
            <a:spAutoFit/>
          </a:bodyPr>
          <a:lstStyle/>
          <a:p>
            <a:r>
              <a:rPr lang="zh-CN" altLang="en-US" dirty="0" smtClean="0"/>
              <a:t>点击“保存为模板按钮”，可以将新建的合同保存为模板，以便下次录入合同时使用</a:t>
            </a:r>
            <a:endParaRPr lang="en-US" altLang="zh-CN" dirty="0" smtClean="0"/>
          </a:p>
          <a:p>
            <a:r>
              <a:rPr lang="zh-CN" altLang="en-US" dirty="0" smtClean="0"/>
              <a:t>点击“生成合同和评审表”按钮，可以将合同提交给销售负责人进行审核。</a:t>
            </a:r>
            <a:endParaRPr lang="en-US" altLang="zh-CN" dirty="0" smtClean="0"/>
          </a:p>
          <a:p>
            <a:r>
              <a:rPr lang="zh-CN" altLang="en-US" dirty="0" smtClean="0"/>
              <a:t>合同状态变为：</a:t>
            </a:r>
            <a:r>
              <a:rPr lang="zh-CN" altLang="en-US" b="1" dirty="0" smtClean="0"/>
              <a:t>销售负责人待审核</a:t>
            </a:r>
            <a:r>
              <a:rPr lang="zh-CN" altLang="en-US" dirty="0" smtClean="0"/>
              <a:t>。</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33</a:t>
            </a:fld>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571480"/>
            <a:ext cx="180049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合同审核过程：</a:t>
            </a:r>
          </a:p>
        </p:txBody>
      </p:sp>
      <p:pic>
        <p:nvPicPr>
          <p:cNvPr id="5" name="图片 4" descr="u=17036295,928912485&amp;fm=23&amp;gp=0.jpg"/>
          <p:cNvPicPr>
            <a:picLocks noChangeAspect="1"/>
          </p:cNvPicPr>
          <p:nvPr/>
        </p:nvPicPr>
        <p:blipFill>
          <a:blip r:embed="rId2" cstate="print"/>
          <a:stretch>
            <a:fillRect/>
          </a:stretch>
        </p:blipFill>
        <p:spPr>
          <a:xfrm>
            <a:off x="357158" y="2786058"/>
            <a:ext cx="864136" cy="864136"/>
          </a:xfrm>
          <a:prstGeom prst="rect">
            <a:avLst/>
          </a:prstGeom>
        </p:spPr>
      </p:pic>
      <p:pic>
        <p:nvPicPr>
          <p:cNvPr id="6" name="图片 5" descr="u=4165524201,1147709453&amp;fm=21&amp;gp=0.jpg"/>
          <p:cNvPicPr>
            <a:picLocks noChangeAspect="1"/>
          </p:cNvPicPr>
          <p:nvPr/>
        </p:nvPicPr>
        <p:blipFill>
          <a:blip r:embed="rId3" cstate="print"/>
          <a:stretch>
            <a:fillRect/>
          </a:stretch>
        </p:blipFill>
        <p:spPr>
          <a:xfrm>
            <a:off x="2357422" y="2786058"/>
            <a:ext cx="785818" cy="785818"/>
          </a:xfrm>
          <a:prstGeom prst="rect">
            <a:avLst/>
          </a:prstGeom>
        </p:spPr>
      </p:pic>
      <p:pic>
        <p:nvPicPr>
          <p:cNvPr id="7" name="图片 6" descr="u=4140806019,3198941212&amp;fm=23&amp;gp=0.jpg"/>
          <p:cNvPicPr>
            <a:picLocks noChangeAspect="1"/>
          </p:cNvPicPr>
          <p:nvPr/>
        </p:nvPicPr>
        <p:blipFill>
          <a:blip r:embed="rId4"/>
          <a:stretch>
            <a:fillRect/>
          </a:stretch>
        </p:blipFill>
        <p:spPr>
          <a:xfrm>
            <a:off x="4357686" y="2857496"/>
            <a:ext cx="785818" cy="785818"/>
          </a:xfrm>
          <a:prstGeom prst="rect">
            <a:avLst/>
          </a:prstGeom>
        </p:spPr>
      </p:pic>
      <p:pic>
        <p:nvPicPr>
          <p:cNvPr id="8" name="图片 7" descr="u=3084921593,3469041137&amp;fm=23&amp;gp=0.jpg"/>
          <p:cNvPicPr>
            <a:picLocks noChangeAspect="1"/>
          </p:cNvPicPr>
          <p:nvPr/>
        </p:nvPicPr>
        <p:blipFill>
          <a:blip r:embed="rId5"/>
          <a:stretch>
            <a:fillRect/>
          </a:stretch>
        </p:blipFill>
        <p:spPr>
          <a:xfrm>
            <a:off x="6143636" y="2714620"/>
            <a:ext cx="928694" cy="928694"/>
          </a:xfrm>
          <a:prstGeom prst="rect">
            <a:avLst/>
          </a:prstGeom>
        </p:spPr>
      </p:pic>
      <p:sp>
        <p:nvSpPr>
          <p:cNvPr id="9" name="TextBox 8"/>
          <p:cNvSpPr txBox="1"/>
          <p:nvPr/>
        </p:nvSpPr>
        <p:spPr>
          <a:xfrm>
            <a:off x="357158" y="3643314"/>
            <a:ext cx="877163"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销售员</a:t>
            </a:r>
          </a:p>
        </p:txBody>
      </p:sp>
      <p:sp>
        <p:nvSpPr>
          <p:cNvPr id="10" name="TextBox 9"/>
          <p:cNvSpPr txBox="1"/>
          <p:nvPr/>
        </p:nvSpPr>
        <p:spPr>
          <a:xfrm>
            <a:off x="2143108" y="3643314"/>
            <a:ext cx="1338828"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销售负责人</a:t>
            </a:r>
          </a:p>
        </p:txBody>
      </p:sp>
      <p:sp>
        <p:nvSpPr>
          <p:cNvPr id="11" name="TextBox 10"/>
          <p:cNvSpPr txBox="1"/>
          <p:nvPr/>
        </p:nvSpPr>
        <p:spPr>
          <a:xfrm>
            <a:off x="4286248" y="3643314"/>
            <a:ext cx="877163"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总会计</a:t>
            </a:r>
          </a:p>
        </p:txBody>
      </p:sp>
      <p:sp>
        <p:nvSpPr>
          <p:cNvPr id="12" name="TextBox 11"/>
          <p:cNvSpPr txBox="1"/>
          <p:nvPr/>
        </p:nvSpPr>
        <p:spPr>
          <a:xfrm>
            <a:off x="6215074" y="3643314"/>
            <a:ext cx="877163"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总经理</a:t>
            </a:r>
          </a:p>
        </p:txBody>
      </p:sp>
      <p:sp>
        <p:nvSpPr>
          <p:cNvPr id="14" name="燕尾形箭头 13"/>
          <p:cNvSpPr/>
          <p:nvPr/>
        </p:nvSpPr>
        <p:spPr bwMode="auto">
          <a:xfrm>
            <a:off x="1285852" y="3071810"/>
            <a:ext cx="1000132" cy="428628"/>
          </a:xfrm>
          <a:prstGeom prst="notchedRightArrow">
            <a:avLst/>
          </a:prstGeom>
          <a:ln>
            <a:headEnd/>
            <a:tailEn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15" name="燕尾形箭头 14"/>
          <p:cNvSpPr/>
          <p:nvPr/>
        </p:nvSpPr>
        <p:spPr bwMode="auto">
          <a:xfrm>
            <a:off x="3143240" y="3071810"/>
            <a:ext cx="1000132" cy="428628"/>
          </a:xfrm>
          <a:prstGeom prst="notchedRightArrow">
            <a:avLst/>
          </a:prstGeom>
          <a:ln>
            <a:headEnd/>
            <a:tailEn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16" name="燕尾形箭头 15"/>
          <p:cNvSpPr/>
          <p:nvPr/>
        </p:nvSpPr>
        <p:spPr bwMode="auto">
          <a:xfrm>
            <a:off x="5214942" y="3143248"/>
            <a:ext cx="1000132" cy="428628"/>
          </a:xfrm>
          <a:prstGeom prst="notchedRightArrow">
            <a:avLst/>
          </a:prstGeom>
          <a:ln>
            <a:headEnd/>
            <a:tailEn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17" name="TextBox 16"/>
          <p:cNvSpPr txBox="1"/>
          <p:nvPr/>
        </p:nvSpPr>
        <p:spPr>
          <a:xfrm>
            <a:off x="1428728" y="3500438"/>
            <a:ext cx="59503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提交</a:t>
            </a:r>
          </a:p>
        </p:txBody>
      </p:sp>
      <p:sp>
        <p:nvSpPr>
          <p:cNvPr id="18" name="TextBox 17"/>
          <p:cNvSpPr txBox="1"/>
          <p:nvPr/>
        </p:nvSpPr>
        <p:spPr>
          <a:xfrm>
            <a:off x="3286116" y="3500438"/>
            <a:ext cx="59503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通过</a:t>
            </a:r>
          </a:p>
        </p:txBody>
      </p:sp>
      <p:sp>
        <p:nvSpPr>
          <p:cNvPr id="19" name="TextBox 18"/>
          <p:cNvSpPr txBox="1"/>
          <p:nvPr/>
        </p:nvSpPr>
        <p:spPr>
          <a:xfrm>
            <a:off x="5357818" y="3500438"/>
            <a:ext cx="59503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通过</a:t>
            </a:r>
          </a:p>
        </p:txBody>
      </p:sp>
      <p:sp>
        <p:nvSpPr>
          <p:cNvPr id="20" name="TextBox 19"/>
          <p:cNvSpPr txBox="1"/>
          <p:nvPr/>
        </p:nvSpPr>
        <p:spPr>
          <a:xfrm>
            <a:off x="7072330" y="3500438"/>
            <a:ext cx="59503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通过</a:t>
            </a:r>
          </a:p>
        </p:txBody>
      </p:sp>
      <p:pic>
        <p:nvPicPr>
          <p:cNvPr id="21" name="图片 20" descr="png278840261055261.png"/>
          <p:cNvPicPr>
            <a:picLocks noChangeAspect="1"/>
          </p:cNvPicPr>
          <p:nvPr/>
        </p:nvPicPr>
        <p:blipFill>
          <a:blip r:embed="rId6"/>
          <a:stretch>
            <a:fillRect/>
          </a:stretch>
        </p:blipFill>
        <p:spPr>
          <a:xfrm>
            <a:off x="7929586" y="2643182"/>
            <a:ext cx="1004886" cy="1004886"/>
          </a:xfrm>
          <a:prstGeom prst="rect">
            <a:avLst/>
          </a:prstGeom>
        </p:spPr>
      </p:pic>
      <p:sp>
        <p:nvSpPr>
          <p:cNvPr id="22" name="燕尾形箭头 21"/>
          <p:cNvSpPr/>
          <p:nvPr/>
        </p:nvSpPr>
        <p:spPr bwMode="auto">
          <a:xfrm>
            <a:off x="6929454" y="3143248"/>
            <a:ext cx="1000132" cy="428628"/>
          </a:xfrm>
          <a:prstGeom prst="notchedRightArrow">
            <a:avLst/>
          </a:prstGeom>
          <a:ln>
            <a:headEnd/>
            <a:tailEn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23" name="TextBox 22"/>
          <p:cNvSpPr txBox="1"/>
          <p:nvPr/>
        </p:nvSpPr>
        <p:spPr>
          <a:xfrm>
            <a:off x="7805172" y="3643314"/>
            <a:ext cx="1338828" cy="369332"/>
          </a:xfrm>
          <a:prstGeom prst="rect">
            <a:avLst/>
          </a:prstGeom>
          <a:noFill/>
        </p:spPr>
        <p:txBody>
          <a:bodyPr wrap="none" rtlCol="0">
            <a:spAutoFit/>
          </a:bodyPr>
          <a:lstStyle/>
          <a:p>
            <a:r>
              <a:rPr lang="zh-CN" altLang="en-US" dirty="0" smtClean="0">
                <a:solidFill>
                  <a:srgbClr val="FF0000"/>
                </a:solidFill>
                <a:latin typeface="微软雅黑" pitchFamily="34" charset="-122"/>
                <a:ea typeface="微软雅黑" pitchFamily="34" charset="-122"/>
              </a:rPr>
              <a:t>合同保管员</a:t>
            </a:r>
          </a:p>
        </p:txBody>
      </p:sp>
      <p:cxnSp>
        <p:nvCxnSpPr>
          <p:cNvPr id="27" name="直接连接符 26"/>
          <p:cNvCxnSpPr/>
          <p:nvPr/>
        </p:nvCxnSpPr>
        <p:spPr>
          <a:xfrm rot="5400000" flipH="1" flipV="1">
            <a:off x="2464579" y="2464587"/>
            <a:ext cx="500066"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直接连接符 27"/>
          <p:cNvCxnSpPr/>
          <p:nvPr/>
        </p:nvCxnSpPr>
        <p:spPr>
          <a:xfrm rot="5400000" flipH="1" flipV="1">
            <a:off x="4465637" y="2463793"/>
            <a:ext cx="500066"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直接连接符 28"/>
          <p:cNvCxnSpPr/>
          <p:nvPr/>
        </p:nvCxnSpPr>
        <p:spPr>
          <a:xfrm rot="5400000" flipH="1" flipV="1">
            <a:off x="6394463" y="2463793"/>
            <a:ext cx="500066"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直接连接符 30"/>
          <p:cNvCxnSpPr/>
          <p:nvPr/>
        </p:nvCxnSpPr>
        <p:spPr>
          <a:xfrm rot="10800000">
            <a:off x="714348" y="2214554"/>
            <a:ext cx="5929354"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直接箭头连接符 32"/>
          <p:cNvCxnSpPr/>
          <p:nvPr/>
        </p:nvCxnSpPr>
        <p:spPr>
          <a:xfrm rot="5400000">
            <a:off x="464315" y="2464587"/>
            <a:ext cx="500066"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4" name="TextBox 33"/>
          <p:cNvSpPr txBox="1"/>
          <p:nvPr/>
        </p:nvSpPr>
        <p:spPr>
          <a:xfrm>
            <a:off x="3143240" y="1857364"/>
            <a:ext cx="87716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不通过</a:t>
            </a:r>
          </a:p>
        </p:txBody>
      </p:sp>
      <p:sp>
        <p:nvSpPr>
          <p:cNvPr id="35" name="TextBox 34"/>
          <p:cNvSpPr txBox="1"/>
          <p:nvPr/>
        </p:nvSpPr>
        <p:spPr>
          <a:xfrm>
            <a:off x="642910" y="4357694"/>
            <a:ext cx="3254417"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合同状态： 销售负责人待审核</a:t>
            </a:r>
          </a:p>
        </p:txBody>
      </p:sp>
      <p:sp>
        <p:nvSpPr>
          <p:cNvPr id="30" name="灯片编号占位符 29"/>
          <p:cNvSpPr>
            <a:spLocks noGrp="1"/>
          </p:cNvSpPr>
          <p:nvPr>
            <p:ph type="sldNum" sz="quarter" idx="12"/>
          </p:nvPr>
        </p:nvSpPr>
        <p:spPr/>
        <p:txBody>
          <a:bodyPr/>
          <a:lstStyle/>
          <a:p>
            <a:fld id="{0C913308-F349-4B6D-A68A-DD1791B4A57B}" type="slidenum">
              <a:rPr lang="zh-CN" altLang="en-US" smtClean="0"/>
              <a:pPr/>
              <a:t>34</a:t>
            </a:fld>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p:nvPr/>
        </p:nvPicPr>
        <p:blipFill>
          <a:blip r:embed="rId2"/>
          <a:srcRect b="37364"/>
          <a:stretch>
            <a:fillRect/>
          </a:stretch>
        </p:blipFill>
        <p:spPr bwMode="auto">
          <a:xfrm>
            <a:off x="785786" y="1428736"/>
            <a:ext cx="7927922" cy="2643206"/>
          </a:xfrm>
          <a:prstGeom prst="rect">
            <a:avLst/>
          </a:prstGeom>
          <a:noFill/>
          <a:ln w="9525">
            <a:noFill/>
            <a:miter lim="800000"/>
            <a:headEnd/>
            <a:tailEnd/>
          </a:ln>
        </p:spPr>
      </p:pic>
      <p:sp>
        <p:nvSpPr>
          <p:cNvPr id="4" name="矩形 3"/>
          <p:cNvSpPr/>
          <p:nvPr/>
        </p:nvSpPr>
        <p:spPr>
          <a:xfrm>
            <a:off x="571472" y="285728"/>
            <a:ext cx="3305713" cy="400110"/>
          </a:xfrm>
          <a:prstGeom prst="rect">
            <a:avLst/>
          </a:prstGeom>
        </p:spPr>
        <p:txBody>
          <a:bodyPr wrap="none">
            <a:spAutoFit/>
          </a:bodyPr>
          <a:lstStyle/>
          <a:p>
            <a:r>
              <a:rPr lang="en-US" sz="2000" b="1" dirty="0" smtClean="0">
                <a:latin typeface="微软雅黑" pitchFamily="34" charset="-122"/>
                <a:ea typeface="微软雅黑" pitchFamily="34" charset="-122"/>
              </a:rPr>
              <a:t>2.2.4 </a:t>
            </a:r>
            <a:r>
              <a:rPr lang="zh-CN" altLang="en-US" sz="2000" b="1" dirty="0" smtClean="0">
                <a:latin typeface="微软雅黑" pitchFamily="34" charset="-122"/>
                <a:ea typeface="微软雅黑" pitchFamily="34" charset="-122"/>
              </a:rPr>
              <a:t>合同审批</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销售负责人</a:t>
            </a:r>
            <a:endParaRPr lang="zh-CN" altLang="en-US" sz="2000" b="1" dirty="0">
              <a:latin typeface="微软雅黑" pitchFamily="34" charset="-122"/>
              <a:ea typeface="微软雅黑" pitchFamily="34" charset="-122"/>
            </a:endParaRPr>
          </a:p>
        </p:txBody>
      </p:sp>
      <p:sp>
        <p:nvSpPr>
          <p:cNvPr id="5" name="矩形 4"/>
          <p:cNvSpPr/>
          <p:nvPr/>
        </p:nvSpPr>
        <p:spPr>
          <a:xfrm>
            <a:off x="642910" y="928670"/>
            <a:ext cx="7286676" cy="369332"/>
          </a:xfrm>
          <a:prstGeom prst="rect">
            <a:avLst/>
          </a:prstGeom>
        </p:spPr>
        <p:txBody>
          <a:bodyPr wrap="square">
            <a:spAutoFit/>
          </a:bodyPr>
          <a:lstStyle/>
          <a:p>
            <a:r>
              <a:rPr lang="zh-CN" altLang="en-US" dirty="0" smtClean="0"/>
              <a:t>可根据合同号，乙方，签订日期，选择合同类型，查询合同信息。如下：</a:t>
            </a:r>
            <a:endParaRPr lang="zh-CN" altLang="en-US" dirty="0"/>
          </a:p>
        </p:txBody>
      </p:sp>
      <p:sp>
        <p:nvSpPr>
          <p:cNvPr id="7" name="矩形 6"/>
          <p:cNvSpPr/>
          <p:nvPr/>
        </p:nvSpPr>
        <p:spPr>
          <a:xfrm>
            <a:off x="357158" y="4214818"/>
            <a:ext cx="8501122" cy="646331"/>
          </a:xfrm>
          <a:prstGeom prst="rect">
            <a:avLst/>
          </a:prstGeom>
        </p:spPr>
        <p:txBody>
          <a:bodyPr wrap="square">
            <a:spAutoFit/>
          </a:bodyPr>
          <a:lstStyle/>
          <a:p>
            <a:r>
              <a:rPr lang="zh-CN" altLang="en-US" dirty="0" smtClean="0">
                <a:latin typeface="微软雅黑" pitchFamily="34" charset="-122"/>
                <a:ea typeface="微软雅黑" pitchFamily="34" charset="-122"/>
              </a:rPr>
              <a:t>       销售负责人待审批的合同会显示</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审核“，销售负责人可以点审批合同进行审批。</a:t>
            </a:r>
            <a:endParaRPr lang="zh-CN" altLang="en-US" dirty="0">
              <a:latin typeface="微软雅黑" pitchFamily="34" charset="-122"/>
              <a:ea typeface="微软雅黑" pitchFamily="34" charset="-122"/>
            </a:endParaRPr>
          </a:p>
        </p:txBody>
      </p:sp>
      <p:sp>
        <p:nvSpPr>
          <p:cNvPr id="8" name="椭圆 7"/>
          <p:cNvSpPr/>
          <p:nvPr/>
        </p:nvSpPr>
        <p:spPr bwMode="auto">
          <a:xfrm>
            <a:off x="6072198" y="2143116"/>
            <a:ext cx="1785950"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35</a:t>
            </a:fld>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472" y="428604"/>
            <a:ext cx="7858180" cy="646331"/>
          </a:xfrm>
          <a:prstGeom prst="rect">
            <a:avLst/>
          </a:prstGeom>
        </p:spPr>
        <p:txBody>
          <a:bodyPr wrap="square">
            <a:spAutoFit/>
          </a:bodyPr>
          <a:lstStyle/>
          <a:p>
            <a:r>
              <a:rPr lang="zh-CN" altLang="en-US" dirty="0" smtClean="0">
                <a:latin typeface="微软雅黑" pitchFamily="34" charset="-122"/>
                <a:ea typeface="微软雅黑" pitchFamily="34" charset="-122"/>
              </a:rPr>
              <a:t>销售负责人选择“通过”就会提交给总会计师进行审批，选择拒绝会回到销售人员处对合同进行修改。</a:t>
            </a:r>
            <a:endParaRPr lang="zh-CN" altLang="en-US" dirty="0"/>
          </a:p>
        </p:txBody>
      </p:sp>
      <p:pic>
        <p:nvPicPr>
          <p:cNvPr id="5" name="图片 4"/>
          <p:cNvPicPr/>
          <p:nvPr/>
        </p:nvPicPr>
        <p:blipFill>
          <a:blip r:embed="rId2"/>
          <a:srcRect/>
          <a:stretch>
            <a:fillRect/>
          </a:stretch>
        </p:blipFill>
        <p:spPr bwMode="auto">
          <a:xfrm>
            <a:off x="2500298" y="1071546"/>
            <a:ext cx="5200650" cy="550545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36</a:t>
            </a:fld>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srcRect/>
          <a:stretch>
            <a:fillRect/>
          </a:stretch>
        </p:blipFill>
        <p:spPr bwMode="auto">
          <a:xfrm>
            <a:off x="252385" y="785795"/>
            <a:ext cx="8605895" cy="3509120"/>
          </a:xfrm>
          <a:prstGeom prst="rect">
            <a:avLst/>
          </a:prstGeom>
          <a:noFill/>
          <a:ln w="9525">
            <a:noFill/>
            <a:miter lim="800000"/>
            <a:headEnd/>
            <a:tailEnd/>
          </a:ln>
          <a:effectLst/>
        </p:spPr>
      </p:pic>
      <p:sp>
        <p:nvSpPr>
          <p:cNvPr id="4" name="矩形 3"/>
          <p:cNvSpPr/>
          <p:nvPr/>
        </p:nvSpPr>
        <p:spPr>
          <a:xfrm>
            <a:off x="500034" y="285728"/>
            <a:ext cx="2937022" cy="400110"/>
          </a:xfrm>
          <a:prstGeom prst="rect">
            <a:avLst/>
          </a:prstGeom>
        </p:spPr>
        <p:txBody>
          <a:bodyPr wrap="none">
            <a:spAutoFit/>
          </a:bodyPr>
          <a:lstStyle/>
          <a:p>
            <a:r>
              <a:rPr lang="en-US" sz="2000" b="1" dirty="0" smtClean="0">
                <a:latin typeface="微软雅黑" pitchFamily="34" charset="-122"/>
                <a:ea typeface="微软雅黑" pitchFamily="34" charset="-122"/>
              </a:rPr>
              <a:t>2.2.5 </a:t>
            </a:r>
            <a:r>
              <a:rPr lang="zh-CN" altLang="en-US" sz="2000" b="1" dirty="0" smtClean="0">
                <a:latin typeface="微软雅黑" pitchFamily="34" charset="-122"/>
                <a:ea typeface="微软雅黑" pitchFamily="34" charset="-122"/>
              </a:rPr>
              <a:t>合同审批总会计师</a:t>
            </a:r>
            <a:endParaRPr lang="zh-CN" altLang="en-US" sz="2000" b="1" dirty="0">
              <a:latin typeface="微软雅黑" pitchFamily="34" charset="-122"/>
              <a:ea typeface="微软雅黑" pitchFamily="34" charset="-122"/>
            </a:endParaRPr>
          </a:p>
        </p:txBody>
      </p:sp>
      <p:sp>
        <p:nvSpPr>
          <p:cNvPr id="6" name="椭圆 5"/>
          <p:cNvSpPr/>
          <p:nvPr/>
        </p:nvSpPr>
        <p:spPr bwMode="auto">
          <a:xfrm>
            <a:off x="6215074" y="2357430"/>
            <a:ext cx="1143008" cy="285752"/>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37</a:t>
            </a:fld>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8429684" cy="646331"/>
          </a:xfrm>
          <a:prstGeom prst="rect">
            <a:avLst/>
          </a:prstGeom>
        </p:spPr>
        <p:txBody>
          <a:bodyPr wrap="square">
            <a:spAutoFit/>
          </a:bodyPr>
          <a:lstStyle/>
          <a:p>
            <a:r>
              <a:rPr lang="zh-CN" altLang="en-US" dirty="0" smtClean="0">
                <a:latin typeface="微软雅黑" pitchFamily="34" charset="-122"/>
                <a:ea typeface="微软雅黑" pitchFamily="34" charset="-122"/>
              </a:rPr>
              <a:t>总会计师可以点</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审核</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，选择通过就会提交给总经理进行审批，选择拒绝会回到销售人员处对合同进行修改。如下</a:t>
            </a:r>
            <a:r>
              <a:rPr 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214546" y="1000108"/>
            <a:ext cx="4786346" cy="499111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38</a:t>
            </a:fld>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p:cNvPicPr>
            <a:picLocks noChangeAspect="1" noChangeArrowheads="1"/>
          </p:cNvPicPr>
          <p:nvPr/>
        </p:nvPicPr>
        <p:blipFill>
          <a:blip r:embed="rId2"/>
          <a:srcRect/>
          <a:stretch>
            <a:fillRect/>
          </a:stretch>
        </p:blipFill>
        <p:spPr bwMode="auto">
          <a:xfrm>
            <a:off x="285720" y="857232"/>
            <a:ext cx="8358246" cy="3159147"/>
          </a:xfrm>
          <a:prstGeom prst="rect">
            <a:avLst/>
          </a:prstGeom>
          <a:noFill/>
          <a:ln w="9525">
            <a:noFill/>
            <a:miter lim="800000"/>
            <a:headEnd/>
            <a:tailEnd/>
          </a:ln>
          <a:effectLst/>
        </p:spPr>
      </p:pic>
      <p:sp>
        <p:nvSpPr>
          <p:cNvPr id="4" name="矩形 3"/>
          <p:cNvSpPr/>
          <p:nvPr/>
        </p:nvSpPr>
        <p:spPr>
          <a:xfrm>
            <a:off x="357158" y="285728"/>
            <a:ext cx="2680542" cy="400110"/>
          </a:xfrm>
          <a:prstGeom prst="rect">
            <a:avLst/>
          </a:prstGeom>
        </p:spPr>
        <p:txBody>
          <a:bodyPr wrap="none">
            <a:spAutoFit/>
          </a:bodyPr>
          <a:lstStyle/>
          <a:p>
            <a:r>
              <a:rPr lang="en-US" sz="2000" b="1" dirty="0" smtClean="0">
                <a:latin typeface="微软雅黑" pitchFamily="34" charset="-122"/>
                <a:ea typeface="微软雅黑" pitchFamily="34" charset="-122"/>
              </a:rPr>
              <a:t>2.2.5 </a:t>
            </a:r>
            <a:r>
              <a:rPr lang="zh-CN" altLang="en-US" sz="2000" b="1" dirty="0" smtClean="0">
                <a:latin typeface="微软雅黑" pitchFamily="34" charset="-122"/>
                <a:ea typeface="微软雅黑" pitchFamily="34" charset="-122"/>
              </a:rPr>
              <a:t>合同审批总经理</a:t>
            </a:r>
            <a:endParaRPr lang="zh-CN" altLang="en-US" sz="2000" b="1" dirty="0">
              <a:latin typeface="微软雅黑" pitchFamily="34" charset="-122"/>
              <a:ea typeface="微软雅黑" pitchFamily="34" charset="-122"/>
            </a:endParaRPr>
          </a:p>
        </p:txBody>
      </p:sp>
      <p:sp>
        <p:nvSpPr>
          <p:cNvPr id="6" name="椭圆 5"/>
          <p:cNvSpPr/>
          <p:nvPr/>
        </p:nvSpPr>
        <p:spPr bwMode="auto">
          <a:xfrm>
            <a:off x="6072198" y="2214554"/>
            <a:ext cx="1143008" cy="285752"/>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39</a:t>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0100" y="1500174"/>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统计报表</a:t>
            </a:r>
          </a:p>
        </p:txBody>
      </p:sp>
      <p:pic>
        <p:nvPicPr>
          <p:cNvPr id="2050" name="Picture 2"/>
          <p:cNvPicPr>
            <a:picLocks noChangeAspect="1" noChangeArrowheads="1"/>
          </p:cNvPicPr>
          <p:nvPr/>
        </p:nvPicPr>
        <p:blipFill>
          <a:blip r:embed="rId2"/>
          <a:srcRect/>
          <a:stretch>
            <a:fillRect/>
          </a:stretch>
        </p:blipFill>
        <p:spPr bwMode="auto">
          <a:xfrm>
            <a:off x="2357422" y="1071546"/>
            <a:ext cx="2857520" cy="113451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357422" y="2428868"/>
            <a:ext cx="3395665" cy="1008344"/>
          </a:xfrm>
          <a:prstGeom prst="rect">
            <a:avLst/>
          </a:prstGeom>
          <a:noFill/>
          <a:ln w="9525">
            <a:noFill/>
            <a:miter lim="800000"/>
            <a:headEnd/>
            <a:tailEnd/>
          </a:ln>
          <a:effectLst/>
        </p:spPr>
      </p:pic>
      <p:sp>
        <p:nvSpPr>
          <p:cNvPr id="7" name="TextBox 6"/>
          <p:cNvSpPr txBox="1"/>
          <p:nvPr/>
        </p:nvSpPr>
        <p:spPr>
          <a:xfrm>
            <a:off x="1000100" y="2714620"/>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信息管理</a:t>
            </a:r>
          </a:p>
        </p:txBody>
      </p:sp>
      <p:sp>
        <p:nvSpPr>
          <p:cNvPr id="8" name="TextBox 7"/>
          <p:cNvSpPr txBox="1"/>
          <p:nvPr/>
        </p:nvSpPr>
        <p:spPr>
          <a:xfrm>
            <a:off x="1000100" y="4071942"/>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系统管理</a:t>
            </a:r>
          </a:p>
        </p:txBody>
      </p:sp>
      <p:pic>
        <p:nvPicPr>
          <p:cNvPr id="2052" name="Picture 4"/>
          <p:cNvPicPr>
            <a:picLocks noChangeAspect="1" noChangeArrowheads="1"/>
          </p:cNvPicPr>
          <p:nvPr/>
        </p:nvPicPr>
        <p:blipFill>
          <a:blip r:embed="rId4"/>
          <a:srcRect/>
          <a:stretch>
            <a:fillRect/>
          </a:stretch>
        </p:blipFill>
        <p:spPr bwMode="auto">
          <a:xfrm>
            <a:off x="2357422" y="3714752"/>
            <a:ext cx="4495805" cy="1067910"/>
          </a:xfrm>
          <a:prstGeom prst="rect">
            <a:avLst/>
          </a:prstGeom>
          <a:noFill/>
          <a:ln w="9525">
            <a:noFill/>
            <a:miter lim="800000"/>
            <a:headEnd/>
            <a:tailEnd/>
          </a:ln>
          <a:effectLst/>
        </p:spPr>
      </p:pic>
      <p:cxnSp>
        <p:nvCxnSpPr>
          <p:cNvPr id="10" name="直接连接符 9"/>
          <p:cNvCxnSpPr/>
          <p:nvPr/>
        </p:nvCxnSpPr>
        <p:spPr>
          <a:xfrm>
            <a:off x="714348" y="2285992"/>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14348" y="3570288"/>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14348" y="4856172"/>
            <a:ext cx="8429652"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灯片编号占位符 12"/>
          <p:cNvSpPr>
            <a:spLocks noGrp="1"/>
          </p:cNvSpPr>
          <p:nvPr>
            <p:ph type="sldNum" sz="quarter" idx="12"/>
          </p:nvPr>
        </p:nvSpPr>
        <p:spPr/>
        <p:txBody>
          <a:bodyPr/>
          <a:lstStyle/>
          <a:p>
            <a:fld id="{0C913308-F349-4B6D-A68A-DD1791B4A57B}" type="slidenum">
              <a:rPr lang="zh-CN" altLang="en-US" smtClean="0"/>
              <a:pPr/>
              <a:t>4</a:t>
            </a:fld>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2976" y="5357826"/>
            <a:ext cx="7572428" cy="646331"/>
          </a:xfrm>
          <a:prstGeom prst="rect">
            <a:avLst/>
          </a:prstGeom>
        </p:spPr>
        <p:txBody>
          <a:bodyPr wrap="square">
            <a:spAutoFit/>
          </a:bodyPr>
          <a:lstStyle/>
          <a:p>
            <a:r>
              <a:rPr lang="zh-CN" altLang="en-US" dirty="0" smtClean="0">
                <a:latin typeface="微软雅黑" pitchFamily="34" charset="-122"/>
                <a:ea typeface="微软雅黑" pitchFamily="34" charset="-122"/>
              </a:rPr>
              <a:t>选择“通过”合同交给合同保管员，选择“拒绝”返回到销售人员处对合同进行修改。</a:t>
            </a:r>
            <a:endParaRPr lang="zh-CN" altLang="en-US" dirty="0">
              <a:latin typeface="微软雅黑" pitchFamily="34" charset="-122"/>
              <a:ea typeface="微软雅黑" pitchFamily="34" charset="-122"/>
            </a:endParaRPr>
          </a:p>
        </p:txBody>
      </p:sp>
      <p:pic>
        <p:nvPicPr>
          <p:cNvPr id="48130" name="Picture 2" descr="C:\DOCUME~1\ADMINI~1\LOCALS~1\Temp\SNAGHTML1830ad3.PNG"/>
          <p:cNvPicPr>
            <a:picLocks noChangeAspect="1" noChangeArrowheads="1"/>
          </p:cNvPicPr>
          <p:nvPr/>
        </p:nvPicPr>
        <p:blipFill>
          <a:blip r:embed="rId2"/>
          <a:srcRect/>
          <a:stretch>
            <a:fillRect/>
          </a:stretch>
        </p:blipFill>
        <p:spPr bwMode="auto">
          <a:xfrm>
            <a:off x="2357422" y="214290"/>
            <a:ext cx="4000528" cy="4859358"/>
          </a:xfrm>
          <a:prstGeom prst="rect">
            <a:avLst/>
          </a:prstGeom>
          <a:noFill/>
        </p:spPr>
      </p:pic>
      <p:sp>
        <p:nvSpPr>
          <p:cNvPr id="4" name="灯片编号占位符 3"/>
          <p:cNvSpPr>
            <a:spLocks noGrp="1"/>
          </p:cNvSpPr>
          <p:nvPr>
            <p:ph type="sldNum" sz="quarter" idx="12"/>
          </p:nvPr>
        </p:nvSpPr>
        <p:spPr/>
        <p:txBody>
          <a:bodyPr/>
          <a:lstStyle/>
          <a:p>
            <a:fld id="{0C913308-F349-4B6D-A68A-DD1791B4A57B}" type="slidenum">
              <a:rPr lang="zh-CN" altLang="en-US" smtClean="0"/>
              <a:pPr/>
              <a:t>40</a:t>
            </a:fld>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643042" y="1500174"/>
            <a:ext cx="4991100" cy="3390900"/>
          </a:xfrm>
          <a:prstGeom prst="rect">
            <a:avLst/>
          </a:prstGeom>
          <a:noFill/>
          <a:ln w="9525">
            <a:noFill/>
            <a:miter lim="800000"/>
            <a:headEnd/>
            <a:tailEnd/>
          </a:ln>
          <a:effectLst/>
        </p:spPr>
      </p:pic>
      <p:sp>
        <p:nvSpPr>
          <p:cNvPr id="5" name="矩形 4"/>
          <p:cNvSpPr/>
          <p:nvPr/>
        </p:nvSpPr>
        <p:spPr>
          <a:xfrm>
            <a:off x="357158" y="285728"/>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2.2.5 </a:t>
            </a:r>
            <a:r>
              <a:rPr lang="zh-CN" altLang="en-US" sz="2000" b="1" dirty="0" smtClean="0">
                <a:latin typeface="微软雅黑" pitchFamily="34" charset="-122"/>
                <a:ea typeface="微软雅黑" pitchFamily="34" charset="-122"/>
              </a:rPr>
              <a:t>待办事项</a:t>
            </a:r>
            <a:endParaRPr lang="zh-CN" altLang="en-US" sz="2000" b="1"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285728"/>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2.2.2 </a:t>
            </a:r>
            <a:r>
              <a:rPr lang="zh-CN" altLang="en-US" sz="2000" b="1" dirty="0" smtClean="0">
                <a:latin typeface="微软雅黑" pitchFamily="34" charset="-122"/>
                <a:ea typeface="微软雅黑" pitchFamily="34" charset="-122"/>
              </a:rPr>
              <a:t>销售类合同</a:t>
            </a:r>
            <a:endParaRPr lang="zh-CN" altLang="en-US" sz="2000" b="1"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14282" y="857232"/>
            <a:ext cx="8429684" cy="3357586"/>
          </a:xfrm>
          <a:prstGeom prst="rect">
            <a:avLst/>
          </a:prstGeom>
          <a:noFill/>
          <a:ln w="9525">
            <a:noFill/>
            <a:miter lim="800000"/>
            <a:headEnd/>
            <a:tailEnd/>
          </a:ln>
        </p:spPr>
      </p:pic>
      <p:sp>
        <p:nvSpPr>
          <p:cNvPr id="6" name="椭圆 5"/>
          <p:cNvSpPr/>
          <p:nvPr/>
        </p:nvSpPr>
        <p:spPr bwMode="auto">
          <a:xfrm>
            <a:off x="7429520" y="2071678"/>
            <a:ext cx="785818"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42</a:t>
            </a:fld>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428604"/>
            <a:ext cx="4801314" cy="369332"/>
          </a:xfrm>
          <a:prstGeom prst="rect">
            <a:avLst/>
          </a:prstGeom>
        </p:spPr>
        <p:txBody>
          <a:bodyPr wrap="none">
            <a:spAutoFit/>
          </a:bodyPr>
          <a:lstStyle/>
          <a:p>
            <a:r>
              <a:rPr lang="zh-CN" altLang="en-US" dirty="0" smtClean="0">
                <a:latin typeface="微软雅黑" pitchFamily="34" charset="-122"/>
                <a:ea typeface="微软雅黑" pitchFamily="34" charset="-122"/>
              </a:rPr>
              <a:t>选择查看，可以查看合同的详细信息，如下：</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928794" y="928670"/>
            <a:ext cx="5200650" cy="5667375"/>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214290"/>
            <a:ext cx="892971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点击左侧的</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新建</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按钮，添加新的销售类合同。首先会提示要选择的合同模板，可通过下拉列表进行选择，如下：</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357158" y="1142984"/>
            <a:ext cx="2286000" cy="1533525"/>
          </a:xfrm>
          <a:prstGeom prst="rect">
            <a:avLst/>
          </a:prstGeom>
          <a:noFill/>
          <a:ln w="9525">
            <a:noFill/>
            <a:miter lim="800000"/>
            <a:headEnd/>
            <a:tailEnd/>
          </a:ln>
        </p:spPr>
      </p:pic>
      <p:pic>
        <p:nvPicPr>
          <p:cNvPr id="7" name="图片 6"/>
          <p:cNvPicPr/>
          <p:nvPr/>
        </p:nvPicPr>
        <p:blipFill>
          <a:blip r:embed="rId3"/>
          <a:srcRect/>
          <a:stretch>
            <a:fillRect/>
          </a:stretch>
        </p:blipFill>
        <p:spPr bwMode="auto">
          <a:xfrm>
            <a:off x="3571868" y="928670"/>
            <a:ext cx="4500594" cy="5486292"/>
          </a:xfrm>
          <a:prstGeom prst="rect">
            <a:avLst/>
          </a:prstGeom>
          <a:noFill/>
          <a:ln w="9525">
            <a:noFill/>
            <a:miter lim="800000"/>
            <a:headEnd/>
            <a:tailEnd/>
          </a:ln>
        </p:spPr>
      </p:pic>
      <p:sp>
        <p:nvSpPr>
          <p:cNvPr id="8" name="椭圆 7"/>
          <p:cNvSpPr/>
          <p:nvPr/>
        </p:nvSpPr>
        <p:spPr bwMode="auto">
          <a:xfrm>
            <a:off x="7000892" y="2000240"/>
            <a:ext cx="785818"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9" name="椭圆 8"/>
          <p:cNvSpPr/>
          <p:nvPr/>
        </p:nvSpPr>
        <p:spPr bwMode="auto">
          <a:xfrm>
            <a:off x="4429124" y="2786058"/>
            <a:ext cx="785818"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44</a:t>
            </a:fld>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rcRect/>
          <a:stretch>
            <a:fillRect/>
          </a:stretch>
        </p:blipFill>
        <p:spPr bwMode="auto">
          <a:xfrm>
            <a:off x="1571604" y="1714488"/>
            <a:ext cx="5500726" cy="3714776"/>
          </a:xfrm>
          <a:prstGeom prst="rect">
            <a:avLst/>
          </a:prstGeom>
          <a:noFill/>
          <a:ln w="9525">
            <a:noFill/>
            <a:miter lim="800000"/>
            <a:headEnd/>
            <a:tailEnd/>
          </a:ln>
        </p:spPr>
      </p:pic>
      <p:sp>
        <p:nvSpPr>
          <p:cNvPr id="5" name="矩形 4"/>
          <p:cNvSpPr/>
          <p:nvPr/>
        </p:nvSpPr>
        <p:spPr>
          <a:xfrm>
            <a:off x="500034" y="785794"/>
            <a:ext cx="4108817" cy="369332"/>
          </a:xfrm>
          <a:prstGeom prst="rect">
            <a:avLst/>
          </a:prstGeom>
        </p:spPr>
        <p:txBody>
          <a:bodyPr wrap="none">
            <a:spAutoFit/>
          </a:bodyPr>
          <a:lstStyle/>
          <a:p>
            <a:r>
              <a:rPr lang="zh-CN" altLang="en-US" dirty="0" smtClean="0">
                <a:latin typeface="微软雅黑" pitchFamily="34" charset="-122"/>
                <a:ea typeface="微软雅黑" pitchFamily="34" charset="-122"/>
              </a:rPr>
              <a:t>点击选择客户按钮，进入客户选择界面</a:t>
            </a:r>
            <a:endParaRPr lang="zh-CN" altLang="en-US" dirty="0">
              <a:latin typeface="微软雅黑" pitchFamily="34" charset="-122"/>
              <a:ea typeface="微软雅黑" pitchFamily="34"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45</a:t>
            </a:fld>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捕获.PNG"/>
          <p:cNvPicPr/>
          <p:nvPr/>
        </p:nvPicPr>
        <p:blipFill>
          <a:blip r:embed="rId2"/>
          <a:srcRect/>
          <a:stretch>
            <a:fillRect/>
          </a:stretch>
        </p:blipFill>
        <p:spPr bwMode="auto">
          <a:xfrm>
            <a:off x="357158" y="1071546"/>
            <a:ext cx="8286808" cy="4143404"/>
          </a:xfrm>
          <a:prstGeom prst="rect">
            <a:avLst/>
          </a:prstGeom>
          <a:noFill/>
          <a:ln w="9525">
            <a:noFill/>
            <a:miter lim="800000"/>
            <a:headEnd/>
            <a:tailEnd/>
          </a:ln>
        </p:spPr>
      </p:pic>
      <p:sp>
        <p:nvSpPr>
          <p:cNvPr id="5" name="矩形 4"/>
          <p:cNvSpPr/>
          <p:nvPr/>
        </p:nvSpPr>
        <p:spPr>
          <a:xfrm>
            <a:off x="285720" y="500042"/>
            <a:ext cx="8286808" cy="369332"/>
          </a:xfrm>
          <a:prstGeom prst="rect">
            <a:avLst/>
          </a:prstGeom>
        </p:spPr>
        <p:txBody>
          <a:bodyPr wrap="square">
            <a:spAutoFit/>
          </a:bodyPr>
          <a:lstStyle/>
          <a:p>
            <a:r>
              <a:rPr lang="zh-CN" altLang="en-US" dirty="0" smtClean="0">
                <a:latin typeface="微软雅黑" pitchFamily="34" charset="-122"/>
                <a:ea typeface="微软雅黑" pitchFamily="34" charset="-122"/>
              </a:rPr>
              <a:t>回到新建销售类合同界面。在零件选择处，点击进入，会进入货物选择界面。</a:t>
            </a:r>
            <a:endParaRPr lang="zh-CN" altLang="en-US" dirty="0">
              <a:latin typeface="微软雅黑" pitchFamily="34" charset="-122"/>
              <a:ea typeface="微软雅黑" pitchFamily="34" charset="-122"/>
            </a:endParaRPr>
          </a:p>
        </p:txBody>
      </p:sp>
      <p:sp>
        <p:nvSpPr>
          <p:cNvPr id="58369" name="Rectangle 1"/>
          <p:cNvSpPr>
            <a:spLocks noChangeArrowheads="1"/>
          </p:cNvSpPr>
          <p:nvPr/>
        </p:nvSpPr>
        <p:spPr bwMode="auto">
          <a:xfrm>
            <a:off x="285720" y="5500702"/>
            <a:ext cx="8501122"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可根据物品编码，物品名称，所属类别对货物进行查询，会在左侧显示库存中货物信息，然后选择需要的货物，点击添加按钮，添加到右侧方框中，输入所需的物品数量，点击保存，存储选择好的货物信息。</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46</a:t>
            </a:fld>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ChangeArrowheads="1"/>
          </p:cNvSpPr>
          <p:nvPr/>
        </p:nvSpPr>
        <p:spPr bwMode="auto">
          <a:xfrm>
            <a:off x="285720" y="285728"/>
            <a:ext cx="4000496"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.2.3 </a:t>
            </a:r>
            <a:r>
              <a:rPr kumimoji="0" lang="zh-CN" altLang="en-US" sz="2000" b="1" i="0" u="none" strike="noStrike" cap="none" normalizeH="0" baseline="0" dirty="0" smtClean="0" bmk="_Toc402462466">
                <a:ln>
                  <a:noFill/>
                </a:ln>
                <a:solidFill>
                  <a:schemeClr val="tx1"/>
                </a:solidFill>
                <a:effectLst/>
                <a:latin typeface="微软雅黑" pitchFamily="34" charset="-122"/>
                <a:ea typeface="微软雅黑" pitchFamily="34" charset="-122"/>
              </a:rPr>
              <a:t>合同模板管理</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 name="矩形 4"/>
          <p:cNvSpPr/>
          <p:nvPr/>
        </p:nvSpPr>
        <p:spPr>
          <a:xfrm>
            <a:off x="357158" y="857232"/>
            <a:ext cx="8429684" cy="646331"/>
          </a:xfrm>
          <a:prstGeom prst="rect">
            <a:avLst/>
          </a:prstGeom>
        </p:spPr>
        <p:txBody>
          <a:bodyPr wrap="square">
            <a:spAutoFit/>
          </a:bodyPr>
          <a:lstStyle/>
          <a:p>
            <a:r>
              <a:rPr lang="zh-CN" altLang="en-US" dirty="0" smtClean="0"/>
              <a:t>会显示已经存在的合同模板信息，可根据模板名称，模板类型，制作人，最终修改时间查询合同模板信息。</a:t>
            </a:r>
            <a:endParaRPr lang="zh-CN" altLang="en-US" dirty="0"/>
          </a:p>
        </p:txBody>
      </p:sp>
      <p:pic>
        <p:nvPicPr>
          <p:cNvPr id="6" name="图片 5"/>
          <p:cNvPicPr/>
          <p:nvPr/>
        </p:nvPicPr>
        <p:blipFill>
          <a:blip r:embed="rId2"/>
          <a:srcRect/>
          <a:stretch>
            <a:fillRect/>
          </a:stretch>
        </p:blipFill>
        <p:spPr bwMode="auto">
          <a:xfrm>
            <a:off x="857224" y="1500174"/>
            <a:ext cx="7500990" cy="3300473"/>
          </a:xfrm>
          <a:prstGeom prst="rect">
            <a:avLst/>
          </a:prstGeom>
          <a:noFill/>
          <a:ln w="9525">
            <a:noFill/>
            <a:miter lim="800000"/>
            <a:headEnd/>
            <a:tailEnd/>
          </a:ln>
        </p:spPr>
      </p:pic>
      <p:sp>
        <p:nvSpPr>
          <p:cNvPr id="7" name="椭圆 6"/>
          <p:cNvSpPr/>
          <p:nvPr/>
        </p:nvSpPr>
        <p:spPr bwMode="auto">
          <a:xfrm>
            <a:off x="7000892" y="4214818"/>
            <a:ext cx="785818" cy="519351"/>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47</a:t>
            </a:fld>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5786" y="571480"/>
            <a:ext cx="4108817" cy="369332"/>
          </a:xfrm>
          <a:prstGeom prst="rect">
            <a:avLst/>
          </a:prstGeom>
        </p:spPr>
        <p:txBody>
          <a:bodyPr wrap="none">
            <a:spAutoFit/>
          </a:bodyPr>
          <a:lstStyle/>
          <a:p>
            <a:r>
              <a:rPr lang="zh-CN" altLang="en-US" dirty="0" smtClean="0"/>
              <a:t>选择查看，可以查看此模板的详细信息</a:t>
            </a:r>
            <a:endParaRPr lang="zh-CN" altLang="en-US" dirty="0"/>
          </a:p>
        </p:txBody>
      </p:sp>
      <p:pic>
        <p:nvPicPr>
          <p:cNvPr id="5" name="图片 4"/>
          <p:cNvPicPr/>
          <p:nvPr/>
        </p:nvPicPr>
        <p:blipFill>
          <a:blip r:embed="rId2"/>
          <a:srcRect b="33079"/>
          <a:stretch>
            <a:fillRect/>
          </a:stretch>
        </p:blipFill>
        <p:spPr bwMode="auto">
          <a:xfrm>
            <a:off x="1357290" y="1000108"/>
            <a:ext cx="6000792" cy="4214842"/>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48</a:t>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2.2.6 </a:t>
            </a:r>
            <a:r>
              <a:rPr lang="zh-CN" altLang="en-US" sz="2000" b="1" dirty="0" smtClean="0">
                <a:latin typeface="微软雅黑" pitchFamily="34" charset="-122"/>
                <a:ea typeface="微软雅黑" pitchFamily="34" charset="-122"/>
              </a:rPr>
              <a:t>付款管理</a:t>
            </a:r>
            <a:endParaRPr lang="zh-CN" altLang="en-US" sz="2000" b="1" dirty="0">
              <a:latin typeface="微软雅黑" pitchFamily="34" charset="-122"/>
              <a:ea typeface="微软雅黑" pitchFamily="34" charset="-122"/>
            </a:endParaRPr>
          </a:p>
        </p:txBody>
      </p:sp>
      <p:sp>
        <p:nvSpPr>
          <p:cNvPr id="5" name="矩形 4"/>
          <p:cNvSpPr/>
          <p:nvPr/>
        </p:nvSpPr>
        <p:spPr>
          <a:xfrm>
            <a:off x="642910" y="928670"/>
            <a:ext cx="6715172" cy="369332"/>
          </a:xfrm>
          <a:prstGeom prst="rect">
            <a:avLst/>
          </a:prstGeom>
        </p:spPr>
        <p:txBody>
          <a:bodyPr wrap="square">
            <a:spAutoFit/>
          </a:bodyPr>
          <a:lstStyle/>
          <a:p>
            <a:r>
              <a:rPr lang="zh-CN" altLang="en-US" dirty="0" smtClean="0"/>
              <a:t>操作角色：销售人员、 销售负责人、总会计师、总经理</a:t>
            </a:r>
            <a:endParaRPr lang="zh-CN" altLang="en-US" dirty="0"/>
          </a:p>
        </p:txBody>
      </p:sp>
      <p:sp>
        <p:nvSpPr>
          <p:cNvPr id="6" name="矩形 5"/>
          <p:cNvSpPr/>
          <p:nvPr/>
        </p:nvSpPr>
        <p:spPr>
          <a:xfrm>
            <a:off x="714348" y="1500174"/>
            <a:ext cx="8001056" cy="646331"/>
          </a:xfrm>
          <a:prstGeom prst="rect">
            <a:avLst/>
          </a:prstGeom>
        </p:spPr>
        <p:txBody>
          <a:bodyPr wrap="square">
            <a:spAutoFit/>
          </a:bodyPr>
          <a:lstStyle/>
          <a:p>
            <a:r>
              <a:rPr lang="zh-CN" altLang="en-US" dirty="0" smtClean="0"/>
              <a:t>会显示所有合同的付款信息，可根据合同类型，合同编号，乙方，签订日期查询合同付款信息。</a:t>
            </a:r>
            <a:endParaRPr lang="zh-CN" altLang="en-US" dirty="0"/>
          </a:p>
        </p:txBody>
      </p:sp>
      <p:pic>
        <p:nvPicPr>
          <p:cNvPr id="7" name="图片 6"/>
          <p:cNvPicPr/>
          <p:nvPr/>
        </p:nvPicPr>
        <p:blipFill>
          <a:blip r:embed="rId2"/>
          <a:srcRect/>
          <a:stretch>
            <a:fillRect/>
          </a:stretch>
        </p:blipFill>
        <p:spPr bwMode="auto">
          <a:xfrm>
            <a:off x="500034" y="2214554"/>
            <a:ext cx="8001056" cy="3357586"/>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49</a:t>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642918"/>
            <a:ext cx="1107996" cy="369332"/>
          </a:xfrm>
          <a:prstGeom prst="rect">
            <a:avLst/>
          </a:prstGeom>
          <a:noFill/>
        </p:spPr>
        <p:txBody>
          <a:bodyPr wrap="none" rtlCol="0">
            <a:spAutoFit/>
          </a:bodyPr>
          <a:lstStyle/>
          <a:p>
            <a:r>
              <a:rPr lang="zh-CN" altLang="en-US" dirty="0" smtClean="0"/>
              <a:t>部门设置</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285720" y="1500174"/>
            <a:ext cx="8286808" cy="3706514"/>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fld id="{0C913308-F349-4B6D-A68A-DD1791B4A57B}" type="slidenum">
              <a:rPr lang="zh-CN" altLang="en-US" smtClean="0"/>
              <a:pPr/>
              <a:t>5</a:t>
            </a:fld>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8358246" cy="646331"/>
          </a:xfrm>
          <a:prstGeom prst="rect">
            <a:avLst/>
          </a:prstGeom>
        </p:spPr>
        <p:txBody>
          <a:bodyPr wrap="square">
            <a:spAutoFit/>
          </a:bodyPr>
          <a:lstStyle/>
          <a:p>
            <a:r>
              <a:rPr lang="zh-CN" altLang="en-US" dirty="0" smtClean="0">
                <a:latin typeface="微软雅黑" pitchFamily="34" charset="-122"/>
                <a:ea typeface="微软雅黑" pitchFamily="34" charset="-122"/>
              </a:rPr>
              <a:t>选择付款编辑此合同的付款信息，显示的信息包括合同信息，各个阶段付款信息，点击确定进行保存。</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714612" y="1428736"/>
            <a:ext cx="3929090" cy="4118651"/>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50</a:t>
            </a:fld>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2.2.7 </a:t>
            </a:r>
            <a:r>
              <a:rPr lang="zh-CN" altLang="en-US" sz="2000" b="1" dirty="0" smtClean="0">
                <a:latin typeface="微软雅黑" pitchFamily="34" charset="-122"/>
                <a:ea typeface="微软雅黑" pitchFamily="34" charset="-122"/>
              </a:rPr>
              <a:t>发货通知</a:t>
            </a:r>
            <a:endParaRPr lang="zh-CN" altLang="en-US" sz="2000" b="1" dirty="0">
              <a:latin typeface="微软雅黑" pitchFamily="34" charset="-122"/>
              <a:ea typeface="微软雅黑" pitchFamily="34" charset="-122"/>
            </a:endParaRPr>
          </a:p>
        </p:txBody>
      </p:sp>
      <p:sp>
        <p:nvSpPr>
          <p:cNvPr id="1025" name="Rectangle 1"/>
          <p:cNvSpPr>
            <a:spLocks noChangeArrowheads="1"/>
          </p:cNvSpPr>
          <p:nvPr/>
        </p:nvSpPr>
        <p:spPr bwMode="auto">
          <a:xfrm>
            <a:off x="285720" y="1000108"/>
            <a:ext cx="864399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tab pos="1924050" algn="l"/>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lang="zh-CN" altLang="en-US" dirty="0" smtClean="0">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销售人员</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销售负责人</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总会计师 </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总经理</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p>
          <a:p>
            <a:pPr marL="0" marR="0" lvl="0" indent="304800" algn="l" defTabSz="914400" rtl="0" eaLnBrk="0" fontAlgn="base" latinLnBrk="0" hangingPunct="0">
              <a:lnSpc>
                <a:spcPct val="100000"/>
              </a:lnSpc>
              <a:spcBef>
                <a:spcPct val="0"/>
              </a:spcBef>
              <a:spcAft>
                <a:spcPct val="0"/>
              </a:spcAft>
              <a:buClrTx/>
              <a:buSzTx/>
              <a:buFontTx/>
              <a:buNone/>
              <a:tabLst>
                <a:tab pos="1924050" algn="l"/>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操作人员点击“发货通知”，会显示所有合同的发货状态，可根据合同类型，合同编号，乙方，签订日期查询合同发货信息。</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6" name="图片 5"/>
          <p:cNvPicPr/>
          <p:nvPr/>
        </p:nvPicPr>
        <p:blipFill>
          <a:blip r:embed="rId2"/>
          <a:srcRect/>
          <a:stretch>
            <a:fillRect/>
          </a:stretch>
        </p:blipFill>
        <p:spPr bwMode="auto">
          <a:xfrm>
            <a:off x="714348" y="2143116"/>
            <a:ext cx="8103519" cy="2786082"/>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0C913308-F349-4B6D-A68A-DD1791B4A57B}" type="slidenum">
              <a:rPr lang="zh-CN" altLang="en-US" smtClean="0"/>
              <a:pPr/>
              <a:t>51</a:t>
            </a:fld>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8429684" cy="646331"/>
          </a:xfrm>
          <a:prstGeom prst="rect">
            <a:avLst/>
          </a:prstGeom>
        </p:spPr>
        <p:txBody>
          <a:bodyPr wrap="square">
            <a:spAutoFit/>
          </a:bodyPr>
          <a:lstStyle/>
          <a:p>
            <a:r>
              <a:rPr lang="zh-CN" altLang="en-US" dirty="0" smtClean="0"/>
              <a:t>选择查看，可以查看此合同发货详细信息，包括车牌号，</a:t>
            </a:r>
            <a:r>
              <a:rPr lang="en-US" dirty="0" smtClean="0"/>
              <a:t>VIN</a:t>
            </a:r>
            <a:r>
              <a:rPr lang="zh-CN" altLang="en-US" dirty="0" smtClean="0"/>
              <a:t>号，发货时间，发货状态，如下：</a:t>
            </a:r>
            <a:endParaRPr lang="zh-CN" altLang="en-US" dirty="0"/>
          </a:p>
        </p:txBody>
      </p:sp>
      <p:pic>
        <p:nvPicPr>
          <p:cNvPr id="5" name="图片 4"/>
          <p:cNvPicPr/>
          <p:nvPr/>
        </p:nvPicPr>
        <p:blipFill>
          <a:blip r:embed="rId2"/>
          <a:srcRect/>
          <a:stretch>
            <a:fillRect/>
          </a:stretch>
        </p:blipFill>
        <p:spPr bwMode="auto">
          <a:xfrm>
            <a:off x="1500166" y="1285860"/>
            <a:ext cx="5019675" cy="4055763"/>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52</a:t>
            </a:fld>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5786" y="642918"/>
            <a:ext cx="8072494" cy="369332"/>
          </a:xfrm>
          <a:prstGeom prst="rect">
            <a:avLst/>
          </a:prstGeom>
        </p:spPr>
        <p:txBody>
          <a:bodyPr wrap="square">
            <a:spAutoFit/>
          </a:bodyPr>
          <a:lstStyle/>
          <a:p>
            <a:r>
              <a:rPr lang="zh-CN" altLang="en-US" dirty="0" smtClean="0"/>
              <a:t>对未发货合同， 选择发货，对其进行发货操作</a:t>
            </a:r>
            <a:endParaRPr lang="zh-CN" altLang="en-US" dirty="0"/>
          </a:p>
        </p:txBody>
      </p:sp>
      <p:pic>
        <p:nvPicPr>
          <p:cNvPr id="5" name="图片 4"/>
          <p:cNvPicPr/>
          <p:nvPr/>
        </p:nvPicPr>
        <p:blipFill>
          <a:blip r:embed="rId2"/>
          <a:srcRect/>
          <a:stretch>
            <a:fillRect/>
          </a:stretch>
        </p:blipFill>
        <p:spPr bwMode="auto">
          <a:xfrm>
            <a:off x="1000100" y="2357430"/>
            <a:ext cx="6929486" cy="3449679"/>
          </a:xfrm>
          <a:prstGeom prst="rect">
            <a:avLst/>
          </a:prstGeom>
          <a:noFill/>
          <a:ln w="9525">
            <a:noFill/>
            <a:miter lim="800000"/>
            <a:headEnd/>
            <a:tailEnd/>
          </a:ln>
        </p:spPr>
      </p:pic>
      <p:sp>
        <p:nvSpPr>
          <p:cNvPr id="6" name="矩形 5"/>
          <p:cNvSpPr/>
          <p:nvPr/>
        </p:nvSpPr>
        <p:spPr>
          <a:xfrm>
            <a:off x="785786" y="1000108"/>
            <a:ext cx="7929618" cy="646331"/>
          </a:xfrm>
          <a:prstGeom prst="rect">
            <a:avLst/>
          </a:prstGeom>
        </p:spPr>
        <p:txBody>
          <a:bodyPr wrap="square">
            <a:spAutoFit/>
          </a:bodyPr>
          <a:lstStyle/>
          <a:p>
            <a:r>
              <a:rPr lang="zh-CN" altLang="en-US" dirty="0" smtClean="0"/>
              <a:t>具体操作：勾选左侧车辆信息，点击中间的发货按钮，车辆信息会自动出现到右侧，点击确定进行保存即可。</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53</a:t>
            </a:fld>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2.2.7 </a:t>
            </a:r>
            <a:r>
              <a:rPr lang="zh-CN" altLang="en-US" sz="2000" b="1" dirty="0" smtClean="0">
                <a:latin typeface="微软雅黑" pitchFamily="34" charset="-122"/>
                <a:ea typeface="微软雅黑" pitchFamily="34" charset="-122"/>
              </a:rPr>
              <a:t>合同保管</a:t>
            </a:r>
            <a:endParaRPr lang="zh-CN" altLang="en-US" sz="2000" b="1" dirty="0">
              <a:latin typeface="微软雅黑" pitchFamily="34" charset="-122"/>
              <a:ea typeface="微软雅黑" pitchFamily="34" charset="-122"/>
            </a:endParaRPr>
          </a:p>
        </p:txBody>
      </p:sp>
      <p:sp>
        <p:nvSpPr>
          <p:cNvPr id="5" name="矩形 4"/>
          <p:cNvSpPr/>
          <p:nvPr/>
        </p:nvSpPr>
        <p:spPr>
          <a:xfrm>
            <a:off x="1142976" y="928670"/>
            <a:ext cx="2262158" cy="369332"/>
          </a:xfrm>
          <a:prstGeom prst="rect">
            <a:avLst/>
          </a:prstGeom>
        </p:spPr>
        <p:txBody>
          <a:bodyPr wrap="none">
            <a:spAutoFit/>
          </a:bodyPr>
          <a:lstStyle/>
          <a:p>
            <a:r>
              <a:rPr lang="zh-CN" altLang="en-US" dirty="0" smtClean="0"/>
              <a:t>操作角色合同保管员</a:t>
            </a:r>
            <a:endParaRPr lang="zh-CN" altLang="en-US" dirty="0"/>
          </a:p>
        </p:txBody>
      </p:sp>
      <p:pic>
        <p:nvPicPr>
          <p:cNvPr id="6" name="图片 5"/>
          <p:cNvPicPr/>
          <p:nvPr/>
        </p:nvPicPr>
        <p:blipFill>
          <a:blip r:embed="rId2"/>
          <a:srcRect/>
          <a:stretch>
            <a:fillRect/>
          </a:stretch>
        </p:blipFill>
        <p:spPr bwMode="auto">
          <a:xfrm>
            <a:off x="714348" y="1571612"/>
            <a:ext cx="7858180" cy="2595718"/>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1678665" cy="400110"/>
          </a:xfrm>
          <a:prstGeom prst="rect">
            <a:avLst/>
          </a:prstGeom>
        </p:spPr>
        <p:txBody>
          <a:bodyPr wrap="none">
            <a:spAutoFit/>
          </a:bodyPr>
          <a:lstStyle/>
          <a:p>
            <a:r>
              <a:rPr lang="en-US" sz="2000" b="1" dirty="0" smtClean="0">
                <a:latin typeface="微软雅黑" pitchFamily="34" charset="-122"/>
                <a:ea typeface="微软雅黑" pitchFamily="34" charset="-122"/>
              </a:rPr>
              <a:t>2.3 </a:t>
            </a:r>
            <a:r>
              <a:rPr lang="zh-CN" altLang="en-US" sz="2000" b="1" dirty="0" smtClean="0">
                <a:latin typeface="微软雅黑" pitchFamily="34" charset="-122"/>
                <a:ea typeface="微软雅黑" pitchFamily="34" charset="-122"/>
              </a:rPr>
              <a:t>技术派工</a:t>
            </a:r>
            <a:endParaRPr lang="zh-CN" altLang="en-US" sz="2000" b="1" dirty="0">
              <a:latin typeface="微软雅黑" pitchFamily="34" charset="-122"/>
              <a:ea typeface="微软雅黑" pitchFamily="34" charset="-122"/>
            </a:endParaRPr>
          </a:p>
        </p:txBody>
      </p:sp>
      <p:sp>
        <p:nvSpPr>
          <p:cNvPr id="1025" name="Rectangle 1"/>
          <p:cNvSpPr>
            <a:spLocks noChangeArrowheads="1"/>
          </p:cNvSpPr>
          <p:nvPr/>
        </p:nvSpPr>
        <p:spPr bwMode="auto">
          <a:xfrm>
            <a:off x="857224" y="785794"/>
            <a:ext cx="2285984" cy="610319"/>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itchFamily="34" charset="-122"/>
                <a:ea typeface="微软雅黑" pitchFamily="34" charset="-122"/>
              </a:rPr>
              <a:t> </a:t>
            </a:r>
            <a:r>
              <a:rPr kumimoji="0" lang="en-US" altLang="zh-CN"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b="1" i="0" u="none" strike="noStrike" cap="none" normalizeH="0" baseline="0" dirty="0" smtClean="0" bmk="">
                <a:ln>
                  <a:noFill/>
                </a:ln>
                <a:solidFill>
                  <a:schemeClr val="tx1"/>
                </a:solidFill>
                <a:effectLst/>
                <a:latin typeface="微软雅黑" pitchFamily="34" charset="-122"/>
                <a:ea typeface="微软雅黑" pitchFamily="34" charset="-122"/>
              </a:rPr>
              <a:t>.3.1 </a:t>
            </a:r>
            <a:r>
              <a:rPr kumimoji="0" lang="zh-CN" altLang="en-US" b="1" i="0" u="none" strike="noStrike" cap="none" normalizeH="0" baseline="0" dirty="0" smtClean="0" bmk="_Toc402462474">
                <a:ln>
                  <a:noFill/>
                </a:ln>
                <a:solidFill>
                  <a:schemeClr val="tx1"/>
                </a:solidFill>
                <a:effectLst/>
                <a:latin typeface="微软雅黑" pitchFamily="34" charset="-122"/>
                <a:ea typeface="微软雅黑" pitchFamily="34" charset="-122"/>
              </a:rPr>
              <a:t>派工单管理</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1357290" y="2643182"/>
            <a:ext cx="6523588" cy="3500462"/>
          </a:xfrm>
          <a:prstGeom prst="rect">
            <a:avLst/>
          </a:prstGeom>
          <a:noFill/>
          <a:ln w="9525">
            <a:noFill/>
            <a:miter lim="800000"/>
            <a:headEnd/>
            <a:tailEnd/>
          </a:ln>
        </p:spPr>
      </p:pic>
      <p:sp>
        <p:nvSpPr>
          <p:cNvPr id="1026" name="Rectangle 2"/>
          <p:cNvSpPr>
            <a:spLocks noChangeArrowheads="1"/>
          </p:cNvSpPr>
          <p:nvPr/>
        </p:nvSpPr>
        <p:spPr bwMode="auto">
          <a:xfrm>
            <a:off x="571472" y="1357298"/>
            <a:ext cx="81439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6096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技术人员</a:t>
            </a:r>
            <a:endParaRPr lang="en-US" altLang="zh-CN" dirty="0" smtClean="0">
              <a:latin typeface="微软雅黑" pitchFamily="34" charset="-122"/>
              <a:ea typeface="微软雅黑" pitchFamily="34" charset="-122"/>
              <a:cs typeface="Times New Roman" pitchFamily="18" charset="0"/>
            </a:endParaRPr>
          </a:p>
          <a:p>
            <a:pPr marL="0" marR="0" lvl="0" indent="609600" algn="l"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技术人员点击派工单管理，对已通过的合同进行派料，会显示</a:t>
            </a:r>
            <a:r>
              <a:rPr kumimoji="0" lang="zh-CN" altLang="en-US"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待派料合同、已派料合同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。可以根据合同编号，签订日期查询待派料合同信息。通过合同编号，派工单号，制定人，制定日期，查询已派料合同。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55</a:t>
            </a:fld>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571480"/>
            <a:ext cx="6715172" cy="369332"/>
          </a:xfrm>
          <a:prstGeom prst="rect">
            <a:avLst/>
          </a:prstGeom>
        </p:spPr>
        <p:txBody>
          <a:bodyPr wrap="square">
            <a:spAutoFit/>
          </a:bodyPr>
          <a:lstStyle/>
          <a:p>
            <a:r>
              <a:rPr lang="zh-CN" altLang="en-US" dirty="0" smtClean="0"/>
              <a:t>待派料合同派料</a:t>
            </a:r>
            <a:endParaRPr lang="zh-CN" altLang="en-US" dirty="0"/>
          </a:p>
        </p:txBody>
      </p:sp>
      <p:pic>
        <p:nvPicPr>
          <p:cNvPr id="5" name="图片 4"/>
          <p:cNvPicPr/>
          <p:nvPr/>
        </p:nvPicPr>
        <p:blipFill>
          <a:blip r:embed="rId2"/>
          <a:srcRect/>
          <a:stretch>
            <a:fillRect/>
          </a:stretch>
        </p:blipFill>
        <p:spPr bwMode="auto">
          <a:xfrm>
            <a:off x="500034" y="1071546"/>
            <a:ext cx="2286016" cy="1571636"/>
          </a:xfrm>
          <a:prstGeom prst="rect">
            <a:avLst/>
          </a:prstGeom>
          <a:noFill/>
          <a:ln w="9525">
            <a:noFill/>
            <a:miter lim="800000"/>
            <a:headEnd/>
            <a:tailEnd/>
          </a:ln>
        </p:spPr>
      </p:pic>
      <p:pic>
        <p:nvPicPr>
          <p:cNvPr id="6" name="图片 5"/>
          <p:cNvPicPr/>
          <p:nvPr/>
        </p:nvPicPr>
        <p:blipFill>
          <a:blip r:embed="rId3"/>
          <a:srcRect b="45455"/>
          <a:stretch>
            <a:fillRect/>
          </a:stretch>
        </p:blipFill>
        <p:spPr bwMode="auto">
          <a:xfrm>
            <a:off x="1428728" y="3000372"/>
            <a:ext cx="6000792" cy="2143140"/>
          </a:xfrm>
          <a:prstGeom prst="rect">
            <a:avLst/>
          </a:prstGeom>
          <a:noFill/>
          <a:ln w="9525">
            <a:noFill/>
            <a:miter lim="800000"/>
            <a:headEnd/>
            <a:tailEnd/>
          </a:ln>
        </p:spPr>
      </p:pic>
      <p:sp>
        <p:nvSpPr>
          <p:cNvPr id="7" name="矩形 6"/>
          <p:cNvSpPr/>
          <p:nvPr/>
        </p:nvSpPr>
        <p:spPr>
          <a:xfrm>
            <a:off x="500034" y="5786454"/>
            <a:ext cx="8358246" cy="646331"/>
          </a:xfrm>
          <a:prstGeom prst="rect">
            <a:avLst/>
          </a:prstGeom>
        </p:spPr>
        <p:txBody>
          <a:bodyPr wrap="square">
            <a:spAutoFit/>
          </a:bodyPr>
          <a:lstStyle/>
          <a:p>
            <a:r>
              <a:rPr lang="zh-CN" altLang="en-US" dirty="0" smtClean="0">
                <a:latin typeface="微软雅黑" pitchFamily="34" charset="-122"/>
                <a:ea typeface="微软雅黑" pitchFamily="34" charset="-122"/>
              </a:rPr>
              <a:t>点击选择按钮进入货物选择界面，从库存中选择需要的货物，输入所需的货物数量，点击保存，完成派料。</a:t>
            </a:r>
            <a:endParaRPr lang="zh-CN" altLang="en-US" dirty="0">
              <a:latin typeface="微软雅黑" pitchFamily="34" charset="-122"/>
              <a:ea typeface="微软雅黑" pitchFamily="34" charset="-122"/>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56</a:t>
            </a:fld>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428604"/>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2.3.2 </a:t>
            </a:r>
            <a:r>
              <a:rPr lang="zh-CN" altLang="en-US" sz="2000" b="1" dirty="0" smtClean="0">
                <a:latin typeface="微软雅黑" pitchFamily="34" charset="-122"/>
                <a:ea typeface="微软雅黑" pitchFamily="34" charset="-122"/>
              </a:rPr>
              <a:t>派工单模板</a:t>
            </a:r>
            <a:endParaRPr lang="zh-CN" altLang="en-US" sz="2000" b="1" dirty="0">
              <a:latin typeface="微软雅黑" pitchFamily="34" charset="-122"/>
              <a:ea typeface="微软雅黑" pitchFamily="34" charset="-122"/>
            </a:endParaRPr>
          </a:p>
        </p:txBody>
      </p:sp>
      <p:sp>
        <p:nvSpPr>
          <p:cNvPr id="5" name="矩形 4"/>
          <p:cNvSpPr/>
          <p:nvPr/>
        </p:nvSpPr>
        <p:spPr>
          <a:xfrm>
            <a:off x="642910" y="1000108"/>
            <a:ext cx="8286808" cy="369332"/>
          </a:xfrm>
          <a:prstGeom prst="rect">
            <a:avLst/>
          </a:prstGeom>
        </p:spPr>
        <p:txBody>
          <a:bodyPr wrap="square">
            <a:spAutoFit/>
          </a:bodyPr>
          <a:lstStyle/>
          <a:p>
            <a:r>
              <a:rPr lang="zh-CN" altLang="en-US" dirty="0" smtClean="0"/>
              <a:t>显示已经存在的派工单模板信息，可根据模板名称，制作人查询模板信息</a:t>
            </a:r>
            <a:endParaRPr lang="zh-CN" altLang="en-US" dirty="0"/>
          </a:p>
        </p:txBody>
      </p:sp>
      <p:pic>
        <p:nvPicPr>
          <p:cNvPr id="6" name="图片 5"/>
          <p:cNvPicPr/>
          <p:nvPr/>
        </p:nvPicPr>
        <p:blipFill>
          <a:blip r:embed="rId2"/>
          <a:srcRect/>
          <a:stretch>
            <a:fillRect/>
          </a:stretch>
        </p:blipFill>
        <p:spPr bwMode="auto">
          <a:xfrm>
            <a:off x="928662" y="1643050"/>
            <a:ext cx="7572428" cy="2313220"/>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57</a:t>
            </a:fld>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71472" y="642918"/>
            <a:ext cx="3877985" cy="369332"/>
          </a:xfrm>
          <a:prstGeom prst="rect">
            <a:avLst/>
          </a:prstGeom>
        </p:spPr>
        <p:txBody>
          <a:bodyPr wrap="none">
            <a:spAutoFit/>
          </a:bodyPr>
          <a:lstStyle/>
          <a:p>
            <a:r>
              <a:rPr lang="zh-CN" altLang="en-US" dirty="0" smtClean="0"/>
              <a:t>点击左侧的新建按钮，添加新的模板</a:t>
            </a:r>
            <a:endParaRPr lang="zh-CN" altLang="en-US" dirty="0"/>
          </a:p>
        </p:txBody>
      </p:sp>
      <p:pic>
        <p:nvPicPr>
          <p:cNvPr id="6" name="图片 5"/>
          <p:cNvPicPr/>
          <p:nvPr/>
        </p:nvPicPr>
        <p:blipFill>
          <a:blip r:embed="rId2"/>
          <a:srcRect/>
          <a:stretch>
            <a:fillRect/>
          </a:stretch>
        </p:blipFill>
        <p:spPr bwMode="auto">
          <a:xfrm>
            <a:off x="1571604" y="1214422"/>
            <a:ext cx="5715040" cy="507209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4572000" cy="707886"/>
          </a:xfrm>
          <a:prstGeom prst="rect">
            <a:avLst/>
          </a:prstGeom>
        </p:spPr>
        <p:txBody>
          <a:bodyPr>
            <a:spAutoFit/>
          </a:bodyPr>
          <a:lstStyle/>
          <a:p>
            <a:r>
              <a:rPr lang="en-US" sz="2000" b="1" dirty="0" smtClean="0">
                <a:latin typeface="微软雅黑" pitchFamily="34" charset="-122"/>
                <a:ea typeface="微软雅黑" pitchFamily="34" charset="-122"/>
              </a:rPr>
              <a:t>2.4 </a:t>
            </a:r>
            <a:r>
              <a:rPr lang="zh-CN" altLang="en-US" sz="2000" b="1" dirty="0" smtClean="0">
                <a:latin typeface="微软雅黑" pitchFamily="34" charset="-122"/>
                <a:ea typeface="微软雅黑" pitchFamily="34" charset="-122"/>
              </a:rPr>
              <a:t>生产管理</a:t>
            </a:r>
          </a:p>
          <a:p>
            <a:r>
              <a:rPr lang="en-US" sz="2000" dirty="0" smtClean="0">
                <a:latin typeface="微软雅黑" pitchFamily="34" charset="-122"/>
                <a:ea typeface="微软雅黑" pitchFamily="34" charset="-122"/>
              </a:rPr>
              <a:t>2.4.1 </a:t>
            </a:r>
            <a:r>
              <a:rPr lang="zh-CN" altLang="en-US" sz="2000" dirty="0" smtClean="0">
                <a:latin typeface="微软雅黑" pitchFamily="34" charset="-122"/>
                <a:ea typeface="微软雅黑" pitchFamily="34" charset="-122"/>
              </a:rPr>
              <a:t>分配派工单</a:t>
            </a:r>
            <a:endParaRPr lang="zh-CN" altLang="en-US" sz="2000" dirty="0">
              <a:latin typeface="微软雅黑" pitchFamily="34" charset="-122"/>
              <a:ea typeface="微软雅黑" pitchFamily="34" charset="-122"/>
            </a:endParaRPr>
          </a:p>
        </p:txBody>
      </p:sp>
      <p:sp>
        <p:nvSpPr>
          <p:cNvPr id="1025" name="Rectangle 1"/>
          <p:cNvSpPr>
            <a:spLocks noChangeArrowheads="1"/>
          </p:cNvSpPr>
          <p:nvPr/>
        </p:nvSpPr>
        <p:spPr bwMode="auto">
          <a:xfrm>
            <a:off x="928662" y="1214422"/>
            <a:ext cx="400052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生产负责人</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车间主任</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357158" y="1857364"/>
            <a:ext cx="8085553" cy="2714644"/>
          </a:xfrm>
          <a:prstGeom prst="rect">
            <a:avLst/>
          </a:prstGeom>
          <a:noFill/>
          <a:ln w="9525">
            <a:noFill/>
            <a:miter lim="800000"/>
            <a:headEnd/>
            <a:tailEnd/>
          </a:ln>
        </p:spPr>
      </p:pic>
      <p:sp>
        <p:nvSpPr>
          <p:cNvPr id="7" name="椭圆 6"/>
          <p:cNvSpPr/>
          <p:nvPr/>
        </p:nvSpPr>
        <p:spPr>
          <a:xfrm>
            <a:off x="7072330" y="3000372"/>
            <a:ext cx="428628" cy="285752"/>
          </a:xfrm>
          <a:prstGeom prst="ellipse">
            <a:avLst/>
          </a:prstGeom>
          <a:noFill/>
          <a:ln>
            <a:solidFill>
              <a:srgbClr val="C00000"/>
            </a:solidFill>
          </a:ln>
        </p:spPr>
        <p:txBody>
          <a:bodyPr wrap="none" rtlCol="0" anchor="ctr">
            <a:spAutoFit/>
          </a:bodyPr>
          <a:lstStyle/>
          <a:p>
            <a:pPr algn="ctr"/>
            <a:endParaRPr lang="zh-CN" altLang="en-US" dirty="0" smtClean="0">
              <a:latin typeface="微软雅黑" pitchFamily="34" charset="-122"/>
              <a:ea typeface="微软雅黑" pitchFamily="34" charset="-122"/>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59</a:t>
            </a:fld>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0034" y="714356"/>
            <a:ext cx="1210588"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使用权限</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6</a:t>
            </a:fld>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1472" y="500042"/>
            <a:ext cx="1569660"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点击“派工”</a:t>
            </a:r>
          </a:p>
        </p:txBody>
      </p:sp>
      <p:pic>
        <p:nvPicPr>
          <p:cNvPr id="6" name="图片 5"/>
          <p:cNvPicPr/>
          <p:nvPr/>
        </p:nvPicPr>
        <p:blipFill>
          <a:blip r:embed="rId2"/>
          <a:srcRect/>
          <a:stretch>
            <a:fillRect/>
          </a:stretch>
        </p:blipFill>
        <p:spPr bwMode="auto">
          <a:xfrm>
            <a:off x="1357290" y="1000108"/>
            <a:ext cx="6072230" cy="416506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60</a:t>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472" y="571480"/>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2.4.2 </a:t>
            </a:r>
            <a:r>
              <a:rPr lang="zh-CN" altLang="en-US" sz="2000" b="1" dirty="0" smtClean="0">
                <a:latin typeface="微软雅黑" pitchFamily="34" charset="-122"/>
                <a:ea typeface="微软雅黑" pitchFamily="34" charset="-122"/>
              </a:rPr>
              <a:t>查看派工单</a:t>
            </a:r>
            <a:endParaRPr lang="zh-CN" altLang="en-US" sz="2000" b="1" dirty="0">
              <a:latin typeface="微软雅黑" pitchFamily="34" charset="-122"/>
              <a:ea typeface="微软雅黑" pitchFamily="34" charset="-122"/>
            </a:endParaRPr>
          </a:p>
        </p:txBody>
      </p:sp>
      <p:sp>
        <p:nvSpPr>
          <p:cNvPr id="5" name="矩形 4"/>
          <p:cNvSpPr/>
          <p:nvPr/>
        </p:nvSpPr>
        <p:spPr>
          <a:xfrm>
            <a:off x="1000100" y="1142984"/>
            <a:ext cx="3930884" cy="369332"/>
          </a:xfrm>
          <a:prstGeom prst="rect">
            <a:avLst/>
          </a:prstGeom>
        </p:spPr>
        <p:txBody>
          <a:bodyPr wrap="none">
            <a:spAutoFit/>
          </a:bodyPr>
          <a:lstStyle/>
          <a:p>
            <a:r>
              <a:rPr lang="zh-CN" altLang="en-US" dirty="0" smtClean="0"/>
              <a:t>操作角色：生产负责人、工作组组长</a:t>
            </a:r>
            <a:endParaRPr lang="zh-CN" altLang="en-US" dirty="0"/>
          </a:p>
        </p:txBody>
      </p:sp>
      <p:pic>
        <p:nvPicPr>
          <p:cNvPr id="6" name="图片 5"/>
          <p:cNvPicPr/>
          <p:nvPr/>
        </p:nvPicPr>
        <p:blipFill>
          <a:blip r:embed="rId2"/>
          <a:srcRect/>
          <a:stretch>
            <a:fillRect/>
          </a:stretch>
        </p:blipFill>
        <p:spPr bwMode="auto">
          <a:xfrm>
            <a:off x="1000100" y="1643050"/>
            <a:ext cx="7704336" cy="3357586"/>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61</a:t>
            </a:fld>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2910" y="500042"/>
            <a:ext cx="8072494" cy="646331"/>
          </a:xfrm>
          <a:prstGeom prst="rect">
            <a:avLst/>
          </a:prstGeom>
        </p:spPr>
        <p:txBody>
          <a:bodyPr wrap="square">
            <a:spAutoFit/>
          </a:bodyPr>
          <a:lstStyle/>
          <a:p>
            <a:r>
              <a:rPr lang="zh-CN" altLang="en-US" dirty="0" smtClean="0">
                <a:latin typeface="微软雅黑" pitchFamily="34" charset="-122"/>
                <a:ea typeface="微软雅黑" pitchFamily="34" charset="-122"/>
              </a:rPr>
              <a:t>右侧领料中查看操作可以看见派料信息，如果需要追加材料可以点击右侧的</a:t>
            </a:r>
            <a:r>
              <a:rPr lang="zh-CN" altLang="en-US" b="1" dirty="0" smtClean="0">
                <a:latin typeface="微软雅黑" pitchFamily="34" charset="-122"/>
                <a:ea typeface="微软雅黑" pitchFamily="34" charset="-122"/>
              </a:rPr>
              <a:t>“追加”</a:t>
            </a:r>
            <a:r>
              <a:rPr lang="zh-CN" altLang="en-US" dirty="0" smtClean="0">
                <a:latin typeface="微软雅黑" pitchFamily="34" charset="-122"/>
                <a:ea typeface="微软雅黑" pitchFamily="34" charset="-122"/>
              </a:rPr>
              <a:t>按钮。</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14282" y="1285860"/>
            <a:ext cx="8794812" cy="1143008"/>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62</a:t>
            </a:fld>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357158" y="214290"/>
            <a:ext cx="2428860"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.4.3 </a:t>
            </a:r>
            <a:r>
              <a:rPr kumimoji="0" lang="zh-CN" altLang="en-US" sz="2000" b="1" i="0" u="none" strike="noStrike" cap="none" normalizeH="0" baseline="0" dirty="0" smtClean="0" bmk="_Toc402462479">
                <a:ln>
                  <a:noFill/>
                </a:ln>
                <a:solidFill>
                  <a:schemeClr val="tx1"/>
                </a:solidFill>
                <a:effectLst/>
                <a:latin typeface="微软雅黑" pitchFamily="34" charset="-122"/>
                <a:ea typeface="微软雅黑" pitchFamily="34" charset="-122"/>
              </a:rPr>
              <a:t>装车</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26" name="Rectangle 2"/>
          <p:cNvSpPr>
            <a:spLocks noChangeArrowheads="1"/>
          </p:cNvSpPr>
          <p:nvPr/>
        </p:nvSpPr>
        <p:spPr bwMode="auto">
          <a:xfrm>
            <a:off x="1071538" y="928670"/>
            <a:ext cx="542928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生产负责人</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工作组组长</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车间主任</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7500958" y="357166"/>
            <a:ext cx="1023571" cy="1281115"/>
          </a:xfrm>
          <a:prstGeom prst="rect">
            <a:avLst/>
          </a:prstGeom>
          <a:noFill/>
          <a:ln w="9525">
            <a:noFill/>
            <a:miter lim="800000"/>
            <a:headEnd/>
            <a:tailEnd/>
          </a:ln>
        </p:spPr>
      </p:pic>
      <p:sp>
        <p:nvSpPr>
          <p:cNvPr id="7" name="矩形 6"/>
          <p:cNvSpPr/>
          <p:nvPr/>
        </p:nvSpPr>
        <p:spPr>
          <a:xfrm>
            <a:off x="714348" y="1719852"/>
            <a:ext cx="7643866" cy="923330"/>
          </a:xfrm>
          <a:prstGeom prst="rect">
            <a:avLst/>
          </a:prstGeom>
        </p:spPr>
        <p:txBody>
          <a:bodyPr wrap="square">
            <a:spAutoFit/>
          </a:bodyPr>
          <a:lstStyle/>
          <a:p>
            <a:pPr indent="365125"/>
            <a:r>
              <a:rPr lang="zh-CN" altLang="en-US" dirty="0" smtClean="0"/>
              <a:t>进入装车界面可以看见所有车辆的信息，同时可以通过（派工单编号，车牌号，派工单筛选）条件查询信息。右侧的操作栏可以编辑没有填写完成的流转表也查看填好的流转表。</a:t>
            </a:r>
            <a:endParaRPr lang="zh-CN" altLang="en-US" dirty="0"/>
          </a:p>
        </p:txBody>
      </p:sp>
      <p:pic>
        <p:nvPicPr>
          <p:cNvPr id="8" name="图片 7"/>
          <p:cNvPicPr/>
          <p:nvPr/>
        </p:nvPicPr>
        <p:blipFill>
          <a:blip r:embed="rId3"/>
          <a:srcRect/>
          <a:stretch>
            <a:fillRect/>
          </a:stretch>
        </p:blipFill>
        <p:spPr bwMode="auto">
          <a:xfrm>
            <a:off x="357157" y="2714620"/>
            <a:ext cx="8532581" cy="3357586"/>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63</a:t>
            </a:fld>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357166"/>
            <a:ext cx="3416320" cy="369332"/>
          </a:xfrm>
          <a:prstGeom prst="rect">
            <a:avLst/>
          </a:prstGeom>
        </p:spPr>
        <p:txBody>
          <a:bodyPr wrap="none">
            <a:spAutoFit/>
          </a:bodyPr>
          <a:lstStyle/>
          <a:p>
            <a:r>
              <a:rPr lang="zh-CN" altLang="en-US" dirty="0" smtClean="0">
                <a:latin typeface="微软雅黑" pitchFamily="34" charset="-122"/>
                <a:ea typeface="微软雅黑" pitchFamily="34" charset="-122"/>
              </a:rPr>
              <a:t>点击“编辑”按钮填写流转表。</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933575" y="876300"/>
            <a:ext cx="5276850" cy="5105400"/>
          </a:xfrm>
          <a:prstGeom prst="rect">
            <a:avLst/>
          </a:prstGeom>
          <a:noFill/>
          <a:ln w="9525">
            <a:noFill/>
            <a:miter lim="800000"/>
            <a:headEnd/>
            <a:tailEnd/>
          </a:ln>
        </p:spPr>
      </p:pic>
      <p:pic>
        <p:nvPicPr>
          <p:cNvPr id="6" name="图片 5"/>
          <p:cNvPicPr/>
          <p:nvPr/>
        </p:nvPicPr>
        <p:blipFill>
          <a:blip r:embed="rId3"/>
          <a:srcRect/>
          <a:stretch>
            <a:fillRect/>
          </a:stretch>
        </p:blipFill>
        <p:spPr bwMode="auto">
          <a:xfrm>
            <a:off x="1857356" y="6286520"/>
            <a:ext cx="5267325" cy="295275"/>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64</a:t>
            </a:fld>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472" y="500042"/>
            <a:ext cx="5262979" cy="369332"/>
          </a:xfrm>
          <a:prstGeom prst="rect">
            <a:avLst/>
          </a:prstGeom>
        </p:spPr>
        <p:txBody>
          <a:bodyPr wrap="none">
            <a:spAutoFit/>
          </a:bodyPr>
          <a:lstStyle/>
          <a:p>
            <a:r>
              <a:rPr lang="zh-CN" altLang="en-US" dirty="0" smtClean="0"/>
              <a:t>点击“查看”按钮可以查看已经填写好的流转表。</a:t>
            </a:r>
            <a:endParaRPr lang="zh-CN" altLang="en-US" dirty="0"/>
          </a:p>
        </p:txBody>
      </p:sp>
      <p:pic>
        <p:nvPicPr>
          <p:cNvPr id="5" name="图片 4"/>
          <p:cNvPicPr/>
          <p:nvPr/>
        </p:nvPicPr>
        <p:blipFill>
          <a:blip r:embed="rId2"/>
          <a:srcRect/>
          <a:stretch>
            <a:fillRect/>
          </a:stretch>
        </p:blipFill>
        <p:spPr bwMode="auto">
          <a:xfrm>
            <a:off x="1938337" y="900112"/>
            <a:ext cx="5267325" cy="5057775"/>
          </a:xfrm>
          <a:prstGeom prst="rect">
            <a:avLst/>
          </a:prstGeom>
          <a:noFill/>
          <a:ln w="9525">
            <a:noFill/>
            <a:miter lim="800000"/>
            <a:headEnd/>
            <a:tailEnd/>
          </a:ln>
        </p:spPr>
      </p:pic>
      <p:pic>
        <p:nvPicPr>
          <p:cNvPr id="6" name="图片 5"/>
          <p:cNvPicPr/>
          <p:nvPr/>
        </p:nvPicPr>
        <p:blipFill>
          <a:blip r:embed="rId3"/>
          <a:srcRect/>
          <a:stretch>
            <a:fillRect/>
          </a:stretch>
        </p:blipFill>
        <p:spPr bwMode="auto">
          <a:xfrm>
            <a:off x="1928794" y="2786058"/>
            <a:ext cx="5276850" cy="2209800"/>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357166"/>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2.4.4 </a:t>
            </a:r>
            <a:r>
              <a:rPr lang="zh-CN" altLang="en-US" sz="2000" b="1" dirty="0" smtClean="0">
                <a:latin typeface="微软雅黑" pitchFamily="34" charset="-122"/>
                <a:ea typeface="微软雅黑" pitchFamily="34" charset="-122"/>
              </a:rPr>
              <a:t>调试报告</a:t>
            </a:r>
            <a:endParaRPr lang="zh-CN" altLang="en-US" sz="2000" b="1" dirty="0">
              <a:latin typeface="微软雅黑" pitchFamily="34" charset="-122"/>
              <a:ea typeface="微软雅黑" pitchFamily="34" charset="-122"/>
            </a:endParaRPr>
          </a:p>
        </p:txBody>
      </p:sp>
      <p:sp>
        <p:nvSpPr>
          <p:cNvPr id="5" name="矩形 4"/>
          <p:cNvSpPr/>
          <p:nvPr/>
        </p:nvSpPr>
        <p:spPr>
          <a:xfrm>
            <a:off x="1714480" y="1357298"/>
            <a:ext cx="5085046" cy="369332"/>
          </a:xfrm>
          <a:prstGeom prst="rect">
            <a:avLst/>
          </a:prstGeom>
        </p:spPr>
        <p:txBody>
          <a:bodyPr wrap="none">
            <a:spAutoFit/>
          </a:bodyPr>
          <a:lstStyle/>
          <a:p>
            <a:r>
              <a:rPr lang="zh-CN" altLang="en-US" dirty="0" smtClean="0"/>
              <a:t>操作角色：生产负责人、车间主任、工作组组长</a:t>
            </a:r>
            <a:endParaRPr lang="zh-CN" altLang="en-US" dirty="0"/>
          </a:p>
        </p:txBody>
      </p:sp>
      <p:pic>
        <p:nvPicPr>
          <p:cNvPr id="6" name="图片 5"/>
          <p:cNvPicPr/>
          <p:nvPr/>
        </p:nvPicPr>
        <p:blipFill>
          <a:blip r:embed="rId2"/>
          <a:srcRect/>
          <a:stretch>
            <a:fillRect/>
          </a:stretch>
        </p:blipFill>
        <p:spPr bwMode="auto">
          <a:xfrm>
            <a:off x="642910" y="857232"/>
            <a:ext cx="642942" cy="857256"/>
          </a:xfrm>
          <a:prstGeom prst="rect">
            <a:avLst/>
          </a:prstGeom>
          <a:noFill/>
          <a:ln w="9525">
            <a:noFill/>
            <a:miter lim="800000"/>
            <a:headEnd/>
            <a:tailEnd/>
          </a:ln>
        </p:spPr>
      </p:pic>
      <p:sp>
        <p:nvSpPr>
          <p:cNvPr id="7" name="矩形 6"/>
          <p:cNvSpPr/>
          <p:nvPr/>
        </p:nvSpPr>
        <p:spPr>
          <a:xfrm>
            <a:off x="428596" y="1785926"/>
            <a:ext cx="8429684" cy="923330"/>
          </a:xfrm>
          <a:prstGeom prst="rect">
            <a:avLst/>
          </a:prstGeom>
        </p:spPr>
        <p:txBody>
          <a:bodyPr wrap="square">
            <a:spAutoFit/>
          </a:bodyPr>
          <a:lstStyle/>
          <a:p>
            <a:pPr indent="441325"/>
            <a:r>
              <a:rPr lang="zh-CN" altLang="en-US" dirty="0" smtClean="0">
                <a:latin typeface="微软雅黑" pitchFamily="34" charset="-122"/>
                <a:ea typeface="微软雅黑" pitchFamily="34" charset="-122"/>
              </a:rPr>
              <a:t>进入调试报告界面可以看见已经填写完流转表的所有车辆，同时可以通过（派工单编号，车牌号，调试日期）条件来查询。右侧的操作栏可以</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编辑</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未填写调试报告的车辆也可以</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查看</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已经填写过调试报告的车辆。</a:t>
            </a:r>
            <a:endParaRPr lang="zh-CN" altLang="en-US" dirty="0">
              <a:latin typeface="微软雅黑" pitchFamily="34" charset="-122"/>
              <a:ea typeface="微软雅黑" pitchFamily="34" charset="-122"/>
            </a:endParaRPr>
          </a:p>
        </p:txBody>
      </p:sp>
      <p:pic>
        <p:nvPicPr>
          <p:cNvPr id="8" name="图片 7"/>
          <p:cNvPicPr/>
          <p:nvPr/>
        </p:nvPicPr>
        <p:blipFill>
          <a:blip r:embed="rId3"/>
          <a:srcRect/>
          <a:stretch>
            <a:fillRect/>
          </a:stretch>
        </p:blipFill>
        <p:spPr bwMode="auto">
          <a:xfrm>
            <a:off x="500034" y="2714620"/>
            <a:ext cx="8215370" cy="3188275"/>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66</a:t>
            </a:fld>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48" y="285728"/>
            <a:ext cx="4786346" cy="646331"/>
          </a:xfrm>
          <a:prstGeom prst="rect">
            <a:avLst/>
          </a:prstGeom>
        </p:spPr>
        <p:txBody>
          <a:bodyPr wrap="square">
            <a:spAutoFit/>
          </a:bodyPr>
          <a:lstStyle/>
          <a:p>
            <a:r>
              <a:rPr lang="zh-CN" altLang="en-US" dirty="0" smtClean="0">
                <a:latin typeface="微软雅黑" pitchFamily="34" charset="-122"/>
                <a:ea typeface="微软雅黑" pitchFamily="34" charset="-122"/>
              </a:rPr>
              <a:t>点击</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编辑</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按钮，填写调试报告。</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也可以点击“打印”按钮 打印本页面。</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1214413" y="1285860"/>
            <a:ext cx="6874357" cy="500066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67</a:t>
            </a:fld>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ChangeArrowheads="1"/>
          </p:cNvSpPr>
          <p:nvPr/>
        </p:nvSpPr>
        <p:spPr bwMode="auto">
          <a:xfrm>
            <a:off x="0" y="285728"/>
            <a:ext cx="9086142"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点击查看按钮可以点击打印按钮 打印本页面；也可以点击取消按钮返回上一个界面。</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3" name="图片 2"/>
          <p:cNvPicPr/>
          <p:nvPr/>
        </p:nvPicPr>
        <p:blipFill>
          <a:blip r:embed="rId2"/>
          <a:srcRect/>
          <a:stretch>
            <a:fillRect/>
          </a:stretch>
        </p:blipFill>
        <p:spPr bwMode="auto">
          <a:xfrm>
            <a:off x="857224" y="857232"/>
            <a:ext cx="7143800" cy="4741003"/>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68</a:t>
            </a:fld>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28596" y="285728"/>
            <a:ext cx="2214546"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.4.5 </a:t>
            </a:r>
            <a:r>
              <a:rPr kumimoji="0" lang="zh-CN" altLang="en-US" sz="2000" b="1" i="0" u="none" strike="noStrike" cap="none" normalizeH="0" baseline="0" dirty="0" smtClean="0" bmk="_Toc402462481">
                <a:ln>
                  <a:noFill/>
                </a:ln>
                <a:solidFill>
                  <a:schemeClr val="tx1"/>
                </a:solidFill>
                <a:effectLst/>
                <a:latin typeface="微软雅黑" pitchFamily="34" charset="-122"/>
                <a:ea typeface="微软雅黑" pitchFamily="34" charset="-122"/>
              </a:rPr>
              <a:t>车辆入库</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26" name="Rectangle 2"/>
          <p:cNvSpPr>
            <a:spLocks noChangeArrowheads="1"/>
          </p:cNvSpPr>
          <p:nvPr/>
        </p:nvSpPr>
        <p:spPr bwMode="auto">
          <a:xfrm>
            <a:off x="857224" y="1000108"/>
            <a:ext cx="3647152"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操作角色</a:t>
            </a:r>
            <a:r>
              <a:rPr lang="zh-CN" altLang="en-US" dirty="0" smtClean="0">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生产负责人，车间主任</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4714876" y="428604"/>
            <a:ext cx="833438" cy="919163"/>
          </a:xfrm>
          <a:prstGeom prst="rect">
            <a:avLst/>
          </a:prstGeom>
          <a:noFill/>
          <a:ln w="9525">
            <a:noFill/>
            <a:miter lim="800000"/>
            <a:headEnd/>
            <a:tailEnd/>
          </a:ln>
        </p:spPr>
      </p:pic>
      <p:sp>
        <p:nvSpPr>
          <p:cNvPr id="7" name="矩形 6"/>
          <p:cNvSpPr/>
          <p:nvPr/>
        </p:nvSpPr>
        <p:spPr>
          <a:xfrm>
            <a:off x="500034" y="1428736"/>
            <a:ext cx="8143932" cy="923330"/>
          </a:xfrm>
          <a:prstGeom prst="rect">
            <a:avLst/>
          </a:prstGeom>
        </p:spPr>
        <p:txBody>
          <a:bodyPr wrap="square">
            <a:spAutoFit/>
          </a:bodyPr>
          <a:lstStyle/>
          <a:p>
            <a:pPr indent="441325"/>
            <a:r>
              <a:rPr lang="zh-CN" altLang="en-US" dirty="0" smtClean="0">
                <a:latin typeface="微软雅黑" pitchFamily="34" charset="-122"/>
                <a:ea typeface="微软雅黑" pitchFamily="34" charset="-122"/>
              </a:rPr>
              <a:t>车辆入库界面可以看见已经填写完调试报告的所有车辆，同时可以通过（派工单编号，合同编号，日期）条件来查询。右侧的操作栏可以</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编辑</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未填写车入库的车辆，也可以查看已经填写过车入库的车辆。</a:t>
            </a:r>
            <a:endParaRPr lang="zh-CN" altLang="en-US" dirty="0">
              <a:latin typeface="微软雅黑" pitchFamily="34" charset="-122"/>
              <a:ea typeface="微软雅黑" pitchFamily="34" charset="-122"/>
            </a:endParaRPr>
          </a:p>
        </p:txBody>
      </p:sp>
      <p:pic>
        <p:nvPicPr>
          <p:cNvPr id="8" name="图片 7"/>
          <p:cNvPicPr/>
          <p:nvPr/>
        </p:nvPicPr>
        <p:blipFill>
          <a:blip r:embed="rId3"/>
          <a:srcRect/>
          <a:stretch>
            <a:fillRect/>
          </a:stretch>
        </p:blipFill>
        <p:spPr bwMode="auto">
          <a:xfrm>
            <a:off x="428596" y="2428868"/>
            <a:ext cx="8316887" cy="2857520"/>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69</a:t>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对象 2"/>
          <p:cNvPicPr>
            <a:picLocks noChangeArrowheads="1"/>
          </p:cNvPicPr>
          <p:nvPr/>
        </p:nvPicPr>
        <p:blipFill>
          <a:blip r:embed="rId2"/>
          <a:srcRect l="-224" t="-699" r="-1471" b="-644"/>
          <a:stretch>
            <a:fillRect/>
          </a:stretch>
        </p:blipFill>
        <p:spPr bwMode="auto">
          <a:xfrm>
            <a:off x="2000232" y="2071678"/>
            <a:ext cx="5486400" cy="3495675"/>
          </a:xfrm>
          <a:prstGeom prst="rect">
            <a:avLst/>
          </a:prstGeom>
          <a:noFill/>
          <a:ln w="9525">
            <a:noFill/>
            <a:miter lim="800000"/>
            <a:headEnd/>
            <a:tailEnd/>
          </a:ln>
        </p:spPr>
      </p:pic>
      <p:sp>
        <p:nvSpPr>
          <p:cNvPr id="5" name="TextBox 4"/>
          <p:cNvSpPr txBox="1"/>
          <p:nvPr/>
        </p:nvSpPr>
        <p:spPr>
          <a:xfrm>
            <a:off x="428596" y="428604"/>
            <a:ext cx="1107996" cy="369332"/>
          </a:xfrm>
          <a:prstGeom prst="rect">
            <a:avLst/>
          </a:prstGeom>
          <a:noFill/>
        </p:spPr>
        <p:txBody>
          <a:bodyPr wrap="none" rtlCol="0">
            <a:spAutoFit/>
          </a:bodyPr>
          <a:lstStyle/>
          <a:p>
            <a:r>
              <a:rPr lang="zh-CN" altLang="en-US" dirty="0" smtClean="0"/>
              <a:t>系统结构</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a:t>
            </a:fld>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500042"/>
            <a:ext cx="8286808" cy="369332"/>
          </a:xfrm>
          <a:prstGeom prst="rect">
            <a:avLst/>
          </a:prstGeom>
        </p:spPr>
        <p:txBody>
          <a:bodyPr wrap="square">
            <a:spAutoFit/>
          </a:bodyPr>
          <a:lstStyle/>
          <a:p>
            <a:r>
              <a:rPr lang="zh-CN" altLang="en-US" dirty="0" smtClean="0">
                <a:latin typeface="微软雅黑" pitchFamily="34" charset="-122"/>
                <a:ea typeface="微软雅黑" pitchFamily="34" charset="-122"/>
              </a:rPr>
              <a:t>点击“编辑”按钮，填写车入库信息，填写完成点击“提交”按钮</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928662" y="1000108"/>
            <a:ext cx="7000924" cy="419550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70</a:t>
            </a:fld>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357166"/>
            <a:ext cx="1654620" cy="400110"/>
          </a:xfrm>
          <a:prstGeom prst="rect">
            <a:avLst/>
          </a:prstGeom>
        </p:spPr>
        <p:txBody>
          <a:bodyPr wrap="none">
            <a:spAutoFit/>
          </a:bodyPr>
          <a:lstStyle/>
          <a:p>
            <a:r>
              <a:rPr lang="en-US" sz="2000" b="1" dirty="0" smtClean="0">
                <a:latin typeface="微软雅黑" pitchFamily="34" charset="-122"/>
                <a:ea typeface="微软雅黑" pitchFamily="34" charset="-122"/>
              </a:rPr>
              <a:t>2.4.6 </a:t>
            </a:r>
            <a:r>
              <a:rPr lang="zh-CN" altLang="en-US" sz="2000" b="1" dirty="0" smtClean="0">
                <a:latin typeface="微软雅黑" pitchFamily="34" charset="-122"/>
                <a:ea typeface="微软雅黑" pitchFamily="34" charset="-122"/>
              </a:rPr>
              <a:t>车出库</a:t>
            </a:r>
            <a:endParaRPr lang="zh-CN" altLang="en-US" sz="2000" b="1" dirty="0">
              <a:latin typeface="微软雅黑" pitchFamily="34" charset="-122"/>
              <a:ea typeface="微软雅黑" pitchFamily="34" charset="-122"/>
            </a:endParaRPr>
          </a:p>
        </p:txBody>
      </p:sp>
      <p:sp>
        <p:nvSpPr>
          <p:cNvPr id="5" name="矩形 4"/>
          <p:cNvSpPr/>
          <p:nvPr/>
        </p:nvSpPr>
        <p:spPr>
          <a:xfrm>
            <a:off x="500034" y="928670"/>
            <a:ext cx="8286808" cy="646331"/>
          </a:xfrm>
          <a:prstGeom prst="rect">
            <a:avLst/>
          </a:prstGeom>
        </p:spPr>
        <p:txBody>
          <a:bodyPr wrap="square">
            <a:spAutoFit/>
          </a:bodyPr>
          <a:lstStyle/>
          <a:p>
            <a:r>
              <a:rPr lang="zh-CN" altLang="en-US" dirty="0" smtClean="0">
                <a:latin typeface="微软雅黑" pitchFamily="34" charset="-122"/>
                <a:ea typeface="微软雅黑" pitchFamily="34" charset="-122"/>
              </a:rPr>
              <a:t>显示所有准备出库的车辆信息，可以通过（合同编号 派工单编号）精确查询。点击</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出库</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操作。</a:t>
            </a:r>
            <a:endParaRPr lang="zh-CN" altLang="en-US" dirty="0">
              <a:latin typeface="微软雅黑" pitchFamily="34" charset="-122"/>
              <a:ea typeface="微软雅黑" pitchFamily="34" charset="-122"/>
            </a:endParaRPr>
          </a:p>
        </p:txBody>
      </p:sp>
      <p:pic>
        <p:nvPicPr>
          <p:cNvPr id="6" name="图片 5"/>
          <p:cNvPicPr/>
          <p:nvPr/>
        </p:nvPicPr>
        <p:blipFill>
          <a:blip r:embed="rId2"/>
          <a:srcRect/>
          <a:stretch>
            <a:fillRect/>
          </a:stretch>
        </p:blipFill>
        <p:spPr bwMode="auto">
          <a:xfrm>
            <a:off x="571472" y="1714488"/>
            <a:ext cx="8117510" cy="2143140"/>
          </a:xfrm>
          <a:prstGeom prst="rect">
            <a:avLst/>
          </a:prstGeom>
          <a:noFill/>
          <a:ln w="9525">
            <a:noFill/>
            <a:miter lim="800000"/>
            <a:headEnd/>
            <a:tailEnd/>
          </a:ln>
        </p:spPr>
      </p:pic>
      <p:sp>
        <p:nvSpPr>
          <p:cNvPr id="7" name="矩形 6"/>
          <p:cNvSpPr/>
          <p:nvPr/>
        </p:nvSpPr>
        <p:spPr>
          <a:xfrm>
            <a:off x="500034" y="3929066"/>
            <a:ext cx="8215370" cy="646331"/>
          </a:xfrm>
          <a:prstGeom prst="rect">
            <a:avLst/>
          </a:prstGeom>
        </p:spPr>
        <p:txBody>
          <a:bodyPr wrap="square">
            <a:spAutoFit/>
          </a:bodyPr>
          <a:lstStyle/>
          <a:p>
            <a:r>
              <a:rPr lang="zh-CN" altLang="en-US" dirty="0" smtClean="0"/>
              <a:t>显示所有已经出库的车辆信息，也可以通过（合同编号，派工单编号，日期）条件查询</a:t>
            </a:r>
            <a:endParaRPr lang="zh-CN" altLang="en-US" dirty="0"/>
          </a:p>
        </p:txBody>
      </p:sp>
      <p:pic>
        <p:nvPicPr>
          <p:cNvPr id="8" name="图片 7"/>
          <p:cNvPicPr/>
          <p:nvPr/>
        </p:nvPicPr>
        <p:blipFill>
          <a:blip r:embed="rId3"/>
          <a:srcRect/>
          <a:stretch>
            <a:fillRect/>
          </a:stretch>
        </p:blipFill>
        <p:spPr bwMode="auto">
          <a:xfrm>
            <a:off x="571472" y="4572008"/>
            <a:ext cx="8072494" cy="2141979"/>
          </a:xfrm>
          <a:prstGeom prst="rect">
            <a:avLst/>
          </a:prstGeom>
          <a:noFill/>
          <a:ln w="9525">
            <a:noFill/>
            <a:miter lim="800000"/>
            <a:headEnd/>
            <a:tailEnd/>
          </a:ln>
        </p:spPr>
      </p:pic>
      <p:sp>
        <p:nvSpPr>
          <p:cNvPr id="9" name="椭圆 8"/>
          <p:cNvSpPr/>
          <p:nvPr/>
        </p:nvSpPr>
        <p:spPr>
          <a:xfrm>
            <a:off x="7715272" y="2500306"/>
            <a:ext cx="571504" cy="500066"/>
          </a:xfrm>
          <a:prstGeom prst="ellipse">
            <a:avLst/>
          </a:prstGeom>
          <a:noFill/>
          <a:ln>
            <a:solidFill>
              <a:srgbClr val="FF0000"/>
            </a:solidFill>
          </a:ln>
        </p:spPr>
        <p:txBody>
          <a:bodyPr wrap="none" rtlCol="0" anchor="ctr">
            <a:spAutoFit/>
          </a:bodyPr>
          <a:lstStyle/>
          <a:p>
            <a:pPr algn="ctr"/>
            <a:endParaRPr lang="zh-CN" altLang="en-US" dirty="0" smtClean="0">
              <a:latin typeface="微软雅黑" pitchFamily="34" charset="-122"/>
              <a:ea typeface="微软雅黑" pitchFamily="34" charset="-122"/>
            </a:endParaRPr>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71</a:t>
            </a:fld>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357166"/>
            <a:ext cx="8572560" cy="369332"/>
          </a:xfrm>
          <a:prstGeom prst="rect">
            <a:avLst/>
          </a:prstGeom>
        </p:spPr>
        <p:txBody>
          <a:bodyPr wrap="square">
            <a:spAutoFit/>
          </a:bodyPr>
          <a:lstStyle/>
          <a:p>
            <a:r>
              <a:rPr lang="zh-CN" altLang="en-US" dirty="0" smtClean="0">
                <a:latin typeface="微软雅黑" pitchFamily="34" charset="-122"/>
                <a:ea typeface="微软雅黑" pitchFamily="34" charset="-122"/>
              </a:rPr>
              <a:t>填写出库通知单，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提交</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按钮确认车辆出库成功。</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500034" y="1357298"/>
            <a:ext cx="7215238" cy="3327099"/>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72</a:t>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285728"/>
            <a:ext cx="4572000" cy="400110"/>
          </a:xfrm>
          <a:prstGeom prst="rect">
            <a:avLst/>
          </a:prstGeom>
        </p:spPr>
        <p:txBody>
          <a:bodyPr>
            <a:spAutoFit/>
          </a:bodyPr>
          <a:lstStyle/>
          <a:p>
            <a:r>
              <a:rPr lang="en-US" sz="2000" b="1" dirty="0" smtClean="0">
                <a:latin typeface="微软雅黑" pitchFamily="34" charset="-122"/>
                <a:ea typeface="微软雅黑" pitchFamily="34" charset="-122"/>
              </a:rPr>
              <a:t>2.5 </a:t>
            </a:r>
            <a:r>
              <a:rPr lang="zh-CN" altLang="en-US" sz="2000" b="1" dirty="0" smtClean="0">
                <a:latin typeface="微软雅黑" pitchFamily="34" charset="-122"/>
                <a:ea typeface="微软雅黑" pitchFamily="34" charset="-122"/>
              </a:rPr>
              <a:t>维修</a:t>
            </a:r>
          </a:p>
        </p:txBody>
      </p:sp>
      <p:pic>
        <p:nvPicPr>
          <p:cNvPr id="5" name="Picture 3"/>
          <p:cNvPicPr>
            <a:picLocks noChangeAspect="1" noChangeArrowheads="1"/>
          </p:cNvPicPr>
          <p:nvPr/>
        </p:nvPicPr>
        <p:blipFill>
          <a:blip r:embed="rId2"/>
          <a:srcRect/>
          <a:stretch>
            <a:fillRect/>
          </a:stretch>
        </p:blipFill>
        <p:spPr bwMode="auto">
          <a:xfrm>
            <a:off x="1357290" y="928670"/>
            <a:ext cx="1785950" cy="1031006"/>
          </a:xfrm>
          <a:prstGeom prst="rect">
            <a:avLst/>
          </a:prstGeom>
          <a:noFill/>
          <a:ln w="9525">
            <a:noFill/>
            <a:miter lim="800000"/>
            <a:headEnd/>
            <a:tailEnd/>
          </a:ln>
          <a:effectLst/>
        </p:spPr>
      </p:pic>
      <p:sp>
        <p:nvSpPr>
          <p:cNvPr id="6" name="矩形 5"/>
          <p:cNvSpPr/>
          <p:nvPr/>
        </p:nvSpPr>
        <p:spPr>
          <a:xfrm>
            <a:off x="642910" y="2143116"/>
            <a:ext cx="2167581" cy="400110"/>
          </a:xfrm>
          <a:prstGeom prst="rect">
            <a:avLst/>
          </a:prstGeom>
        </p:spPr>
        <p:txBody>
          <a:bodyPr wrap="none">
            <a:spAutoFit/>
          </a:bodyPr>
          <a:lstStyle/>
          <a:p>
            <a:r>
              <a:rPr lang="en-US" sz="2000" b="1" dirty="0" smtClean="0">
                <a:latin typeface="微软雅黑" pitchFamily="34" charset="-122"/>
                <a:ea typeface="微软雅黑" pitchFamily="34" charset="-122"/>
              </a:rPr>
              <a:t>2.5.1 </a:t>
            </a:r>
            <a:r>
              <a:rPr lang="zh-CN" altLang="en-US" sz="2000" b="1" dirty="0" smtClean="0">
                <a:latin typeface="微软雅黑" pitchFamily="34" charset="-122"/>
                <a:ea typeface="微软雅黑" pitchFamily="34" charset="-122"/>
              </a:rPr>
              <a:t>质量反馈单</a:t>
            </a:r>
            <a:endParaRPr lang="zh-CN" altLang="en-US" sz="2000" b="1" dirty="0">
              <a:latin typeface="微软雅黑" pitchFamily="34" charset="-122"/>
              <a:ea typeface="微软雅黑" pitchFamily="34" charset="-122"/>
            </a:endParaRPr>
          </a:p>
        </p:txBody>
      </p:sp>
      <p:sp>
        <p:nvSpPr>
          <p:cNvPr id="7" name="矩形 6"/>
          <p:cNvSpPr/>
          <p:nvPr/>
        </p:nvSpPr>
        <p:spPr>
          <a:xfrm>
            <a:off x="642910" y="2571744"/>
            <a:ext cx="8501090" cy="646331"/>
          </a:xfrm>
          <a:prstGeom prst="rect">
            <a:avLst/>
          </a:prstGeom>
        </p:spPr>
        <p:txBody>
          <a:bodyPr wrap="square">
            <a:spAutoFit/>
          </a:bodyPr>
          <a:lstStyle/>
          <a:p>
            <a:pPr indent="441325"/>
            <a:r>
              <a:rPr lang="zh-CN" altLang="en-US" dirty="0" smtClean="0"/>
              <a:t>反馈单界面，显示所有维修的车辆信息，也可以通过（车主姓名，车牌号，日期）进行查询。</a:t>
            </a:r>
            <a:endParaRPr lang="zh-CN" altLang="en-US" dirty="0"/>
          </a:p>
        </p:txBody>
      </p:sp>
      <p:pic>
        <p:nvPicPr>
          <p:cNvPr id="8" name="图片 7"/>
          <p:cNvPicPr/>
          <p:nvPr/>
        </p:nvPicPr>
        <p:blipFill>
          <a:blip r:embed="rId3"/>
          <a:srcRect/>
          <a:stretch>
            <a:fillRect/>
          </a:stretch>
        </p:blipFill>
        <p:spPr bwMode="auto">
          <a:xfrm>
            <a:off x="285720" y="3214686"/>
            <a:ext cx="8498054" cy="2500330"/>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73</a:t>
            </a:fld>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357166"/>
            <a:ext cx="8572560" cy="646331"/>
          </a:xfrm>
          <a:prstGeom prst="rect">
            <a:avLst/>
          </a:prstGeom>
        </p:spPr>
        <p:txBody>
          <a:bodyPr wrap="square">
            <a:spAutoFit/>
          </a:bodyPr>
          <a:lstStyle/>
          <a:p>
            <a:pPr indent="441325"/>
            <a:r>
              <a:rPr lang="zh-CN" altLang="en-US" dirty="0" smtClean="0">
                <a:latin typeface="微软雅黑" pitchFamily="34" charset="-122"/>
                <a:ea typeface="微软雅黑" pitchFamily="34" charset="-122"/>
              </a:rPr>
              <a:t>点击界面左侧的“新建”按钮，点击所需材料查询仓库零件来填写维修所需的材料；保存填好的信息点击确认按钮；可以导出和打印。</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928662" y="1142984"/>
            <a:ext cx="6929486" cy="5357850"/>
          </a:xfrm>
          <a:prstGeom prst="rect">
            <a:avLst/>
          </a:prstGeom>
          <a:noFill/>
          <a:ln w="9525">
            <a:noFill/>
            <a:miter lim="800000"/>
            <a:headEnd/>
            <a:tailEnd/>
          </a:ln>
        </p:spPr>
      </p:pic>
      <p:sp>
        <p:nvSpPr>
          <p:cNvPr id="6" name="椭圆 5"/>
          <p:cNvSpPr/>
          <p:nvPr/>
        </p:nvSpPr>
        <p:spPr>
          <a:xfrm>
            <a:off x="6643702" y="3286124"/>
            <a:ext cx="928694" cy="519351"/>
          </a:xfrm>
          <a:prstGeom prst="ellipse">
            <a:avLst/>
          </a:prstGeom>
          <a:noFill/>
          <a:ln>
            <a:solidFill>
              <a:srgbClr val="FF0000"/>
            </a:solidFill>
          </a:ln>
        </p:spPr>
        <p:txBody>
          <a:bodyPr wrap="square" rtlCol="0" anchor="ctr">
            <a:spAutoFit/>
          </a:bodyPr>
          <a:lstStyle/>
          <a:p>
            <a:pPr algn="ctr"/>
            <a:endParaRPr lang="zh-CN" altLang="en-US" dirty="0" smtClean="0">
              <a:latin typeface="微软雅黑" pitchFamily="34" charset="-122"/>
              <a:ea typeface="微软雅黑" pitchFamily="34" charset="-122"/>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74</a:t>
            </a:fld>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642910" y="428604"/>
            <a:ext cx="321467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524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点击所需材料按钮</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5240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83969" name="图片 61"/>
          <p:cNvPicPr>
            <a:picLocks noChangeAspect="1" noChangeArrowheads="1"/>
          </p:cNvPicPr>
          <p:nvPr/>
        </p:nvPicPr>
        <p:blipFill>
          <a:blip r:embed="rId2"/>
          <a:srcRect/>
          <a:stretch>
            <a:fillRect/>
          </a:stretch>
        </p:blipFill>
        <p:spPr bwMode="auto">
          <a:xfrm>
            <a:off x="357158" y="1214422"/>
            <a:ext cx="7691281" cy="3143272"/>
          </a:xfrm>
          <a:prstGeom prst="rect">
            <a:avLst/>
          </a:prstGeom>
          <a:noFill/>
        </p:spPr>
      </p:pic>
      <p:sp>
        <p:nvSpPr>
          <p:cNvPr id="83971" name="Rectangle 3"/>
          <p:cNvSpPr>
            <a:spLocks noChangeArrowheads="1"/>
          </p:cNvSpPr>
          <p:nvPr/>
        </p:nvSpPr>
        <p:spPr bwMode="auto">
          <a:xfrm>
            <a:off x="0" y="2609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7" name="图片 6"/>
          <p:cNvPicPr/>
          <p:nvPr/>
        </p:nvPicPr>
        <p:blipFill>
          <a:blip r:embed="rId3"/>
          <a:srcRect/>
          <a:stretch>
            <a:fillRect/>
          </a:stretch>
        </p:blipFill>
        <p:spPr bwMode="auto">
          <a:xfrm>
            <a:off x="714348" y="3214686"/>
            <a:ext cx="2628900" cy="276225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75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357158" y="500042"/>
            <a:ext cx="857256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主界面中点击查看按钮 可以查看已经填写好的反馈单信息。导出文本文档点击导出按钮；打印本页面点击打印按钮。</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90113" name="图片 67"/>
          <p:cNvPicPr>
            <a:picLocks noChangeAspect="1" noChangeArrowheads="1"/>
          </p:cNvPicPr>
          <p:nvPr/>
        </p:nvPicPr>
        <p:blipFill>
          <a:blip r:embed="rId2"/>
          <a:srcRect/>
          <a:stretch>
            <a:fillRect/>
          </a:stretch>
        </p:blipFill>
        <p:spPr bwMode="auto">
          <a:xfrm>
            <a:off x="1428728" y="1500174"/>
            <a:ext cx="6357982" cy="4579124"/>
          </a:xfrm>
          <a:prstGeom prst="rect">
            <a:avLst/>
          </a:prstGeom>
          <a:noFill/>
        </p:spPr>
      </p:pic>
      <p:sp>
        <p:nvSpPr>
          <p:cNvPr id="90115" name="Rectangle 3"/>
          <p:cNvSpPr>
            <a:spLocks noChangeArrowheads="1"/>
          </p:cNvSpPr>
          <p:nvPr/>
        </p:nvSpPr>
        <p:spPr bwMode="auto">
          <a:xfrm>
            <a:off x="0" y="4257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76</a:t>
            </a:fld>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428604"/>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2.5.2 </a:t>
            </a:r>
            <a:r>
              <a:rPr lang="zh-CN" altLang="en-US" sz="2000" b="1" dirty="0" smtClean="0">
                <a:latin typeface="微软雅黑" pitchFamily="34" charset="-122"/>
                <a:ea typeface="微软雅黑" pitchFamily="34" charset="-122"/>
              </a:rPr>
              <a:t>维修查看</a:t>
            </a:r>
            <a:endParaRPr lang="zh-CN" altLang="en-US" sz="2000" b="1" dirty="0">
              <a:latin typeface="微软雅黑" pitchFamily="34" charset="-122"/>
              <a:ea typeface="微软雅黑" pitchFamily="34" charset="-122"/>
            </a:endParaRPr>
          </a:p>
        </p:txBody>
      </p:sp>
      <p:sp>
        <p:nvSpPr>
          <p:cNvPr id="91138" name="Rectangle 2"/>
          <p:cNvSpPr>
            <a:spLocks noChangeArrowheads="1"/>
          </p:cNvSpPr>
          <p:nvPr/>
        </p:nvSpPr>
        <p:spPr bwMode="auto">
          <a:xfrm>
            <a:off x="357190" y="1000108"/>
            <a:ext cx="8429652"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进入维修查看的界面可以看见所有维修的车辆信息，还可以通过（车主姓名，车牌号，日期）进行查询。右侧的操作栏可以查看维修车辆的信息。</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91137" name="图片 30"/>
          <p:cNvPicPr>
            <a:picLocks noChangeAspect="1" noChangeArrowheads="1"/>
          </p:cNvPicPr>
          <p:nvPr/>
        </p:nvPicPr>
        <p:blipFill>
          <a:blip r:embed="rId2"/>
          <a:srcRect/>
          <a:stretch>
            <a:fillRect/>
          </a:stretch>
        </p:blipFill>
        <p:spPr bwMode="auto">
          <a:xfrm>
            <a:off x="357158" y="1785926"/>
            <a:ext cx="8230253" cy="2500330"/>
          </a:xfrm>
          <a:prstGeom prst="rect">
            <a:avLst/>
          </a:prstGeom>
          <a:noFill/>
        </p:spPr>
      </p:pic>
      <p:sp>
        <p:nvSpPr>
          <p:cNvPr id="91139" name="Rectangle 3"/>
          <p:cNvSpPr>
            <a:spLocks noChangeArrowheads="1"/>
          </p:cNvSpPr>
          <p:nvPr/>
        </p:nvSpPr>
        <p:spPr bwMode="auto">
          <a:xfrm>
            <a:off x="0" y="2057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77</a:t>
            </a:fld>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357166"/>
            <a:ext cx="1165704" cy="400110"/>
          </a:xfrm>
          <a:prstGeom prst="rect">
            <a:avLst/>
          </a:prstGeom>
        </p:spPr>
        <p:txBody>
          <a:bodyPr wrap="none">
            <a:spAutoFit/>
          </a:bodyPr>
          <a:lstStyle/>
          <a:p>
            <a:r>
              <a:rPr lang="en-US" sz="2000" b="1" dirty="0" smtClean="0">
                <a:latin typeface="微软雅黑" pitchFamily="34" charset="-122"/>
                <a:ea typeface="微软雅黑" pitchFamily="34" charset="-122"/>
              </a:rPr>
              <a:t>2.6 </a:t>
            </a:r>
            <a:r>
              <a:rPr lang="zh-CN" altLang="en-US" sz="2000" b="1" dirty="0" smtClean="0">
                <a:latin typeface="微软雅黑" pitchFamily="34" charset="-122"/>
                <a:ea typeface="微软雅黑" pitchFamily="34" charset="-122"/>
              </a:rPr>
              <a:t>监检</a:t>
            </a:r>
            <a:endParaRPr lang="zh-CN" altLang="en-US" sz="2000" b="1"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857224" y="857232"/>
            <a:ext cx="857256" cy="1071570"/>
          </a:xfrm>
          <a:prstGeom prst="rect">
            <a:avLst/>
          </a:prstGeom>
          <a:noFill/>
          <a:ln w="9525">
            <a:noFill/>
            <a:miter lim="800000"/>
            <a:headEnd/>
            <a:tailEnd/>
          </a:ln>
        </p:spPr>
      </p:pic>
      <p:sp>
        <p:nvSpPr>
          <p:cNvPr id="6" name="矩形 5"/>
          <p:cNvSpPr/>
          <p:nvPr/>
        </p:nvSpPr>
        <p:spPr>
          <a:xfrm>
            <a:off x="2143108" y="1142984"/>
            <a:ext cx="6500858" cy="646331"/>
          </a:xfrm>
          <a:prstGeom prst="rect">
            <a:avLst/>
          </a:prstGeom>
        </p:spPr>
        <p:txBody>
          <a:bodyPr wrap="square">
            <a:spAutoFit/>
          </a:bodyPr>
          <a:lstStyle/>
          <a:p>
            <a:r>
              <a:rPr lang="zh-CN" altLang="en-US" dirty="0" smtClean="0">
                <a:latin typeface="微软雅黑" pitchFamily="34" charset="-122"/>
                <a:ea typeface="微软雅黑" pitchFamily="34" charset="-122"/>
              </a:rPr>
              <a:t>进入监检通知单的界面，批次信息中显示所有生成批次信息的编号，可以通过左上角的新建按钮分配将要进行监检的车辆。</a:t>
            </a:r>
            <a:endParaRPr lang="zh-CN" altLang="en-US" dirty="0">
              <a:latin typeface="微软雅黑" pitchFamily="34" charset="-122"/>
              <a:ea typeface="微软雅黑" pitchFamily="34" charset="-122"/>
            </a:endParaRPr>
          </a:p>
        </p:txBody>
      </p:sp>
      <p:pic>
        <p:nvPicPr>
          <p:cNvPr id="7" name="图片 6"/>
          <p:cNvPicPr/>
          <p:nvPr/>
        </p:nvPicPr>
        <p:blipFill>
          <a:blip r:embed="rId3"/>
          <a:srcRect/>
          <a:stretch>
            <a:fillRect/>
          </a:stretch>
        </p:blipFill>
        <p:spPr bwMode="auto">
          <a:xfrm>
            <a:off x="857224" y="2071678"/>
            <a:ext cx="7661617" cy="2286016"/>
          </a:xfrm>
          <a:prstGeom prst="rect">
            <a:avLst/>
          </a:prstGeom>
          <a:noFill/>
          <a:ln w="9525">
            <a:noFill/>
            <a:miter lim="800000"/>
            <a:headEnd/>
            <a:tailEnd/>
          </a:ln>
        </p:spPr>
      </p:pic>
      <p:pic>
        <p:nvPicPr>
          <p:cNvPr id="8" name="图片 7"/>
          <p:cNvPicPr/>
          <p:nvPr/>
        </p:nvPicPr>
        <p:blipFill>
          <a:blip r:embed="rId4"/>
          <a:srcRect/>
          <a:stretch>
            <a:fillRect/>
          </a:stretch>
        </p:blipFill>
        <p:spPr bwMode="auto">
          <a:xfrm>
            <a:off x="857224" y="4357694"/>
            <a:ext cx="7643866" cy="2031914"/>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78</a:t>
            </a:fld>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285752" y="357166"/>
            <a:ext cx="850109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新建</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按钮 进入选车界面，左侧方框中是所有没有参加监检或已参加监检但是未通过检查的车辆。填写一个批次编号 并选择一辆或多辆汽车点击添加按钮，选中车辆会移到右侧；点击移除按钮右侧方框中的车辆回到左侧的待检车辆信息中，点击取消按钮回到上一级界面；点击确定按钮保存本次操作，并生成监检信息。</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92161" name="图片 38"/>
          <p:cNvPicPr>
            <a:picLocks noChangeAspect="1" noChangeArrowheads="1"/>
          </p:cNvPicPr>
          <p:nvPr/>
        </p:nvPicPr>
        <p:blipFill>
          <a:blip r:embed="rId2"/>
          <a:srcRect/>
          <a:stretch>
            <a:fillRect/>
          </a:stretch>
        </p:blipFill>
        <p:spPr bwMode="auto">
          <a:xfrm>
            <a:off x="571472" y="1857364"/>
            <a:ext cx="8143932" cy="3666978"/>
          </a:xfrm>
          <a:prstGeom prst="rect">
            <a:avLst/>
          </a:prstGeom>
          <a:noFill/>
        </p:spPr>
      </p:pic>
      <p:sp>
        <p:nvSpPr>
          <p:cNvPr id="92163" name="Rectangle 3"/>
          <p:cNvSpPr>
            <a:spLocks noChangeArrowheads="1"/>
          </p:cNvSpPr>
          <p:nvPr/>
        </p:nvSpPr>
        <p:spPr bwMode="auto">
          <a:xfrm>
            <a:off x="0" y="2828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79</a:t>
            </a:fld>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2910" y="500042"/>
            <a:ext cx="131157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 </a:t>
            </a:r>
            <a:r>
              <a:rPr lang="zh-CN" altLang="en-US" dirty="0" smtClean="0">
                <a:latin typeface="微软雅黑" pitchFamily="34" charset="-122"/>
                <a:ea typeface="微软雅黑" pitchFamily="34" charset="-122"/>
              </a:rPr>
              <a:t>功能介绍</a:t>
            </a:r>
          </a:p>
        </p:txBody>
      </p:sp>
      <p:sp>
        <p:nvSpPr>
          <p:cNvPr id="5" name="TextBox 4"/>
          <p:cNvSpPr txBox="1"/>
          <p:nvPr/>
        </p:nvSpPr>
        <p:spPr>
          <a:xfrm>
            <a:off x="928662" y="1142984"/>
            <a:ext cx="1963999"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2.1 </a:t>
            </a:r>
            <a:r>
              <a:rPr lang="zh-CN" altLang="en-US" dirty="0" smtClean="0">
                <a:latin typeface="微软雅黑" pitchFamily="34" charset="-122"/>
                <a:ea typeface="微软雅黑" pitchFamily="34" charset="-122"/>
              </a:rPr>
              <a:t>信息录入模块</a:t>
            </a:r>
          </a:p>
        </p:txBody>
      </p:sp>
      <p:pic>
        <p:nvPicPr>
          <p:cNvPr id="6" name="图片 5" descr="C:\Users\lenovo\AppData\Roaming\Tencent\Users\285195938\QQ\WinTemp\RichOle\OMXBS9$SNAIVXT)RU5PVSQB.jpg"/>
          <p:cNvPicPr/>
          <p:nvPr/>
        </p:nvPicPr>
        <p:blipFill>
          <a:blip r:embed="rId2"/>
          <a:srcRect/>
          <a:stretch>
            <a:fillRect/>
          </a:stretch>
        </p:blipFill>
        <p:spPr bwMode="auto">
          <a:xfrm>
            <a:off x="2428860" y="1643050"/>
            <a:ext cx="6286544" cy="1500198"/>
          </a:xfrm>
          <a:prstGeom prst="rect">
            <a:avLst/>
          </a:prstGeom>
          <a:noFill/>
          <a:ln w="9525">
            <a:noFill/>
            <a:miter lim="800000"/>
            <a:headEnd/>
            <a:tailEnd/>
          </a:ln>
        </p:spPr>
      </p:pic>
      <p:sp>
        <p:nvSpPr>
          <p:cNvPr id="7" name="TextBox 6"/>
          <p:cNvSpPr txBox="1"/>
          <p:nvPr/>
        </p:nvSpPr>
        <p:spPr>
          <a:xfrm>
            <a:off x="2571736" y="3571876"/>
            <a:ext cx="4108817"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主要操作人员：销售人员、销售负责人</a:t>
            </a:r>
          </a:p>
        </p:txBody>
      </p:sp>
      <p:pic>
        <p:nvPicPr>
          <p:cNvPr id="1026" name="Picture 2"/>
          <p:cNvPicPr>
            <a:picLocks noChangeAspect="1" noChangeArrowheads="1"/>
          </p:cNvPicPr>
          <p:nvPr/>
        </p:nvPicPr>
        <p:blipFill>
          <a:blip r:embed="rId3"/>
          <a:srcRect/>
          <a:stretch>
            <a:fillRect/>
          </a:stretch>
        </p:blipFill>
        <p:spPr bwMode="auto">
          <a:xfrm>
            <a:off x="285720" y="1643050"/>
            <a:ext cx="2133600" cy="4391025"/>
          </a:xfrm>
          <a:prstGeom prst="rect">
            <a:avLst/>
          </a:prstGeom>
          <a:noFill/>
          <a:ln w="9525">
            <a:noFill/>
            <a:miter lim="800000"/>
            <a:headEnd/>
            <a:tailEnd/>
          </a:ln>
          <a:effectLst/>
        </p:spPr>
      </p:pic>
      <p:sp>
        <p:nvSpPr>
          <p:cNvPr id="9" name="圆角矩形 8"/>
          <p:cNvSpPr/>
          <p:nvPr/>
        </p:nvSpPr>
        <p:spPr>
          <a:xfrm>
            <a:off x="357158" y="2000240"/>
            <a:ext cx="1928826" cy="357190"/>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8</a:t>
            </a:fld>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ChangeArrowheads="1"/>
          </p:cNvSpPr>
          <p:nvPr/>
        </p:nvSpPr>
        <p:spPr bwMode="auto">
          <a:xfrm>
            <a:off x="285720" y="214290"/>
            <a:ext cx="857252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810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点击资料审查下的“查看”按钮，</a:t>
            </a:r>
            <a:r>
              <a:rPr lang="zh-CN" altLang="en-US" dirty="0" smtClean="0">
                <a:latin typeface="微软雅黑" pitchFamily="34" charset="-122"/>
                <a:ea typeface="微软雅黑" pitchFamily="34" charset="-122"/>
                <a:cs typeface="Times New Roman" pitchFamily="18" charset="0"/>
              </a:rPr>
              <a:t>弹出该车资料审查信息</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删除</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按钮这辆车</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会</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自动回到待检车辆中等待下一个批次重新监检。</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571736" y="1071546"/>
            <a:ext cx="4294531" cy="4429156"/>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0C913308-F349-4B6D-A68A-DD1791B4A57B}" type="slidenum">
              <a:rPr lang="zh-CN" altLang="en-US" smtClean="0"/>
              <a:pPr/>
              <a:t>80</a:t>
            </a:fld>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357166"/>
            <a:ext cx="8429684" cy="369332"/>
          </a:xfrm>
          <a:prstGeom prst="rect">
            <a:avLst/>
          </a:prstGeom>
        </p:spPr>
        <p:txBody>
          <a:bodyPr wrap="square">
            <a:spAutoFit/>
          </a:bodyPr>
          <a:lstStyle/>
          <a:p>
            <a:pPr indent="441325"/>
            <a:r>
              <a:rPr lang="zh-CN" altLang="en-US" dirty="0" smtClean="0">
                <a:latin typeface="微软雅黑" pitchFamily="34" charset="-122"/>
                <a:ea typeface="微软雅黑" pitchFamily="34" charset="-122"/>
              </a:rPr>
              <a:t>点击资料审查下的</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填写</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按钮，填写检验结果。</a:t>
            </a:r>
            <a:endParaRPr lang="zh-CN" altLang="en-US" dirty="0">
              <a:latin typeface="微软雅黑" pitchFamily="34" charset="-122"/>
              <a:ea typeface="微软雅黑" pitchFamily="34" charset="-122"/>
            </a:endParaRPr>
          </a:p>
        </p:txBody>
      </p:sp>
      <p:pic>
        <p:nvPicPr>
          <p:cNvPr id="5" name="图片 4"/>
          <p:cNvPicPr/>
          <p:nvPr/>
        </p:nvPicPr>
        <p:blipFill>
          <a:blip r:embed="rId2"/>
          <a:srcRect/>
          <a:stretch>
            <a:fillRect/>
          </a:stretch>
        </p:blipFill>
        <p:spPr bwMode="auto">
          <a:xfrm>
            <a:off x="2071670" y="1071546"/>
            <a:ext cx="4500594" cy="2507124"/>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fld id="{0C913308-F349-4B6D-A68A-DD1791B4A57B}" type="slidenum">
              <a:rPr lang="zh-CN" altLang="en-US" smtClean="0"/>
              <a:pPr/>
              <a:t>81</a:t>
            </a:fld>
            <a:endParaRPr lang="zh-CN"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82</a:t>
            </a:fld>
            <a:endParaRPr lang="zh-CN" altLang="en-US"/>
          </a:p>
        </p:txBody>
      </p:sp>
      <p:sp>
        <p:nvSpPr>
          <p:cNvPr id="5" name="矩形 4"/>
          <p:cNvSpPr/>
          <p:nvPr/>
        </p:nvSpPr>
        <p:spPr>
          <a:xfrm>
            <a:off x="285720" y="285728"/>
            <a:ext cx="1755609" cy="400110"/>
          </a:xfrm>
          <a:prstGeom prst="rect">
            <a:avLst/>
          </a:prstGeom>
        </p:spPr>
        <p:txBody>
          <a:bodyPr wrap="none">
            <a:spAutoFit/>
          </a:bodyPr>
          <a:lstStyle/>
          <a:p>
            <a:r>
              <a:rPr lang="en-US" sz="2000" b="1" dirty="0" smtClean="0">
                <a:latin typeface="微软雅黑" pitchFamily="34" charset="-122"/>
                <a:ea typeface="微软雅黑" pitchFamily="34" charset="-122"/>
              </a:rPr>
              <a:t>2.7  </a:t>
            </a:r>
            <a:r>
              <a:rPr lang="zh-CN" altLang="en-US" sz="2000" b="1" dirty="0" smtClean="0">
                <a:latin typeface="微软雅黑" pitchFamily="34" charset="-122"/>
                <a:ea typeface="微软雅黑" pitchFamily="34" charset="-122"/>
              </a:rPr>
              <a:t>采购管理</a:t>
            </a:r>
            <a:endParaRPr lang="zh-CN" altLang="en-US" sz="2000" b="1" dirty="0">
              <a:latin typeface="微软雅黑" pitchFamily="34" charset="-122"/>
              <a:ea typeface="微软雅黑" pitchFamily="34" charset="-122"/>
            </a:endParaRPr>
          </a:p>
        </p:txBody>
      </p:sp>
      <p:sp>
        <p:nvSpPr>
          <p:cNvPr id="6" name="TextBox 5"/>
          <p:cNvSpPr txBox="1"/>
          <p:nvPr/>
        </p:nvSpPr>
        <p:spPr>
          <a:xfrm>
            <a:off x="857224" y="2714620"/>
            <a:ext cx="1210588"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000" dirty="0" smtClean="0">
                <a:latin typeface="微软雅黑" pitchFamily="34" charset="-122"/>
                <a:ea typeface="微软雅黑" pitchFamily="34" charset="-122"/>
              </a:rPr>
              <a:t>采购计划</a:t>
            </a:r>
          </a:p>
        </p:txBody>
      </p:sp>
      <p:sp>
        <p:nvSpPr>
          <p:cNvPr id="7" name="TextBox 6"/>
          <p:cNvSpPr txBox="1"/>
          <p:nvPr/>
        </p:nvSpPr>
        <p:spPr>
          <a:xfrm>
            <a:off x="2881301" y="2714620"/>
            <a:ext cx="1210588"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2000" dirty="0" smtClean="0">
                <a:latin typeface="微软雅黑" pitchFamily="34" charset="-122"/>
                <a:ea typeface="微软雅黑" pitchFamily="34" charset="-122"/>
              </a:rPr>
              <a:t>采购申请</a:t>
            </a:r>
          </a:p>
        </p:txBody>
      </p:sp>
      <p:sp>
        <p:nvSpPr>
          <p:cNvPr id="8" name="TextBox 7"/>
          <p:cNvSpPr txBox="1"/>
          <p:nvPr/>
        </p:nvSpPr>
        <p:spPr>
          <a:xfrm>
            <a:off x="4905378" y="2714620"/>
            <a:ext cx="1210588" cy="40011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000" dirty="0" smtClean="0">
                <a:latin typeface="微软雅黑" pitchFamily="34" charset="-122"/>
                <a:ea typeface="微软雅黑" pitchFamily="34" charset="-122"/>
              </a:rPr>
              <a:t>比价评审</a:t>
            </a:r>
          </a:p>
        </p:txBody>
      </p:sp>
      <p:sp>
        <p:nvSpPr>
          <p:cNvPr id="9" name="TextBox 8"/>
          <p:cNvSpPr txBox="1"/>
          <p:nvPr/>
        </p:nvSpPr>
        <p:spPr>
          <a:xfrm>
            <a:off x="6929454" y="2714620"/>
            <a:ext cx="1210588" cy="40011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sz="2000" dirty="0" smtClean="0">
                <a:latin typeface="微软雅黑" pitchFamily="34" charset="-122"/>
                <a:ea typeface="微软雅黑" pitchFamily="34" charset="-122"/>
              </a:rPr>
              <a:t>采购合同</a:t>
            </a:r>
          </a:p>
        </p:txBody>
      </p:sp>
      <p:cxnSp>
        <p:nvCxnSpPr>
          <p:cNvPr id="11" name="直接箭头连接符 10"/>
          <p:cNvCxnSpPr>
            <a:stCxn id="12" idx="2"/>
          </p:cNvCxnSpPr>
          <p:nvPr/>
        </p:nvCxnSpPr>
        <p:spPr>
          <a:xfrm rot="5400000">
            <a:off x="1147362" y="2292160"/>
            <a:ext cx="703032" cy="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4348" y="1571612"/>
            <a:ext cx="1569660"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各部门负责人</a:t>
            </a:r>
          </a:p>
        </p:txBody>
      </p:sp>
      <p:sp>
        <p:nvSpPr>
          <p:cNvPr id="13" name="TextBox 12"/>
          <p:cNvSpPr txBox="1"/>
          <p:nvPr/>
        </p:nvSpPr>
        <p:spPr>
          <a:xfrm>
            <a:off x="1538944" y="200024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制</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定</a:t>
            </a:r>
          </a:p>
        </p:txBody>
      </p:sp>
      <p:sp>
        <p:nvSpPr>
          <p:cNvPr id="17" name="右箭头 16"/>
          <p:cNvSpPr/>
          <p:nvPr/>
        </p:nvSpPr>
        <p:spPr>
          <a:xfrm>
            <a:off x="2143108" y="2857496"/>
            <a:ext cx="642942" cy="214314"/>
          </a:xfrm>
          <a:prstGeom prst="rightArrow">
            <a:avLst/>
          </a:prstGeom>
        </p:spPr>
        <p:style>
          <a:lnRef idx="1">
            <a:schemeClr val="accent1"/>
          </a:lnRef>
          <a:fillRef idx="2">
            <a:schemeClr val="accent1"/>
          </a:fillRef>
          <a:effectRef idx="1">
            <a:schemeClr val="accent1"/>
          </a:effectRef>
          <a:fontRef idx="minor">
            <a:schemeClr val="dk1"/>
          </a:fontRef>
        </p:style>
        <p:txBody>
          <a:bodyPr wrap="none" rtlCol="0" anchor="ctr">
            <a:spAutoFit/>
          </a:bodyPr>
          <a:lstStyle/>
          <a:p>
            <a:pPr algn="ctr"/>
            <a:endParaRPr lang="zh-CN" altLang="en-US" sz="2000" b="1" dirty="0" smtClean="0">
              <a:latin typeface="微软雅黑" pitchFamily="34" charset="-122"/>
              <a:ea typeface="微软雅黑" pitchFamily="34" charset="-122"/>
            </a:endParaRPr>
          </a:p>
        </p:txBody>
      </p:sp>
      <p:sp>
        <p:nvSpPr>
          <p:cNvPr id="18" name="右箭头 17"/>
          <p:cNvSpPr/>
          <p:nvPr/>
        </p:nvSpPr>
        <p:spPr>
          <a:xfrm>
            <a:off x="4143372" y="2857496"/>
            <a:ext cx="642942" cy="214314"/>
          </a:xfrm>
          <a:prstGeom prst="rightArrow">
            <a:avLst/>
          </a:prstGeom>
        </p:spPr>
        <p:style>
          <a:lnRef idx="1">
            <a:schemeClr val="accent1"/>
          </a:lnRef>
          <a:fillRef idx="2">
            <a:schemeClr val="accent1"/>
          </a:fillRef>
          <a:effectRef idx="1">
            <a:schemeClr val="accent1"/>
          </a:effectRef>
          <a:fontRef idx="minor">
            <a:schemeClr val="dk1"/>
          </a:fontRef>
        </p:style>
        <p:txBody>
          <a:bodyPr wrap="none" rtlCol="0" anchor="ctr">
            <a:spAutoFit/>
          </a:bodyPr>
          <a:lstStyle/>
          <a:p>
            <a:pPr algn="ctr"/>
            <a:endParaRPr lang="zh-CN" altLang="en-US" sz="2000" b="1" dirty="0" smtClean="0">
              <a:latin typeface="微软雅黑" pitchFamily="34" charset="-122"/>
              <a:ea typeface="微软雅黑" pitchFamily="34" charset="-122"/>
            </a:endParaRPr>
          </a:p>
        </p:txBody>
      </p:sp>
      <p:sp>
        <p:nvSpPr>
          <p:cNvPr id="19" name="右箭头 18"/>
          <p:cNvSpPr/>
          <p:nvPr/>
        </p:nvSpPr>
        <p:spPr>
          <a:xfrm>
            <a:off x="6215074" y="2857496"/>
            <a:ext cx="642942" cy="214314"/>
          </a:xfrm>
          <a:prstGeom prst="rightArrow">
            <a:avLst/>
          </a:prstGeom>
        </p:spPr>
        <p:style>
          <a:lnRef idx="1">
            <a:schemeClr val="accent1"/>
          </a:lnRef>
          <a:fillRef idx="2">
            <a:schemeClr val="accent1"/>
          </a:fillRef>
          <a:effectRef idx="1">
            <a:schemeClr val="accent1"/>
          </a:effectRef>
          <a:fontRef idx="minor">
            <a:schemeClr val="dk1"/>
          </a:fontRef>
        </p:style>
        <p:txBody>
          <a:bodyPr wrap="none" rtlCol="0" anchor="ctr">
            <a:spAutoFit/>
          </a:bodyPr>
          <a:lstStyle/>
          <a:p>
            <a:pPr algn="ctr"/>
            <a:endParaRPr lang="zh-CN" altLang="en-US" sz="2000" b="1" dirty="0" smtClean="0">
              <a:latin typeface="微软雅黑" pitchFamily="34" charset="-122"/>
              <a:ea typeface="微软雅黑" pitchFamily="34" charset="-122"/>
            </a:endParaRPr>
          </a:p>
        </p:txBody>
      </p:sp>
      <p:sp>
        <p:nvSpPr>
          <p:cNvPr id="20" name="TextBox 19"/>
          <p:cNvSpPr txBox="1"/>
          <p:nvPr/>
        </p:nvSpPr>
        <p:spPr>
          <a:xfrm>
            <a:off x="2857488" y="1285860"/>
            <a:ext cx="1338828" cy="646331"/>
          </a:xfrm>
          <a:prstGeom prst="rect">
            <a:avLst/>
          </a:prstGeom>
          <a:noFill/>
        </p:spPr>
        <p:txBody>
          <a:bodyPr wrap="none" rtlCol="0">
            <a:spAutoFit/>
          </a:bodyPr>
          <a:lstStyle/>
          <a:p>
            <a:pPr algn="ctr"/>
            <a:r>
              <a:rPr lang="zh-CN" altLang="en-US" dirty="0" smtClean="0">
                <a:latin typeface="微软雅黑" pitchFamily="34" charset="-122"/>
                <a:ea typeface="微软雅黑" pitchFamily="34" charset="-122"/>
              </a:rPr>
              <a:t>采购员</a:t>
            </a:r>
            <a:endParaRPr lang="en-US" altLang="zh-CN" dirty="0" smtClean="0">
              <a:latin typeface="微软雅黑" pitchFamily="34" charset="-122"/>
              <a:ea typeface="微软雅黑" pitchFamily="34" charset="-122"/>
            </a:endParaRPr>
          </a:p>
          <a:p>
            <a:pPr algn="ctr"/>
            <a:r>
              <a:rPr lang="zh-CN" altLang="en-US" dirty="0" smtClean="0">
                <a:latin typeface="微软雅黑" pitchFamily="34" charset="-122"/>
                <a:ea typeface="微软雅黑" pitchFamily="34" charset="-122"/>
              </a:rPr>
              <a:t>采购负责人</a:t>
            </a:r>
          </a:p>
        </p:txBody>
      </p:sp>
      <p:sp>
        <p:nvSpPr>
          <p:cNvPr id="21" name="TextBox 20"/>
          <p:cNvSpPr txBox="1"/>
          <p:nvPr/>
        </p:nvSpPr>
        <p:spPr>
          <a:xfrm>
            <a:off x="3571868" y="200024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制</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定</a:t>
            </a:r>
          </a:p>
        </p:txBody>
      </p:sp>
      <p:cxnSp>
        <p:nvCxnSpPr>
          <p:cNvPr id="22" name="直接箭头连接符 21"/>
          <p:cNvCxnSpPr/>
          <p:nvPr/>
        </p:nvCxnSpPr>
        <p:spPr>
          <a:xfrm rot="5400000">
            <a:off x="3148614" y="2280018"/>
            <a:ext cx="703032" cy="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857752" y="1285860"/>
            <a:ext cx="1338828" cy="646331"/>
          </a:xfrm>
          <a:prstGeom prst="rect">
            <a:avLst/>
          </a:prstGeom>
          <a:noFill/>
        </p:spPr>
        <p:txBody>
          <a:bodyPr wrap="none" rtlCol="0">
            <a:spAutoFit/>
          </a:bodyPr>
          <a:lstStyle/>
          <a:p>
            <a:pPr algn="ctr"/>
            <a:r>
              <a:rPr lang="zh-CN" altLang="en-US" dirty="0" smtClean="0">
                <a:latin typeface="微软雅黑" pitchFamily="34" charset="-122"/>
                <a:ea typeface="微软雅黑" pitchFamily="34" charset="-122"/>
              </a:rPr>
              <a:t>采购员</a:t>
            </a:r>
            <a:endParaRPr lang="en-US" altLang="zh-CN" dirty="0" smtClean="0">
              <a:latin typeface="微软雅黑" pitchFamily="34" charset="-122"/>
              <a:ea typeface="微软雅黑" pitchFamily="34" charset="-122"/>
            </a:endParaRPr>
          </a:p>
          <a:p>
            <a:pPr algn="ctr"/>
            <a:r>
              <a:rPr lang="zh-CN" altLang="en-US" dirty="0" smtClean="0">
                <a:latin typeface="微软雅黑" pitchFamily="34" charset="-122"/>
                <a:ea typeface="微软雅黑" pitchFamily="34" charset="-122"/>
              </a:rPr>
              <a:t>采购负责人</a:t>
            </a:r>
          </a:p>
        </p:txBody>
      </p:sp>
      <p:sp>
        <p:nvSpPr>
          <p:cNvPr id="24" name="TextBox 23"/>
          <p:cNvSpPr txBox="1"/>
          <p:nvPr/>
        </p:nvSpPr>
        <p:spPr>
          <a:xfrm>
            <a:off x="5572132" y="200024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制</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定</a:t>
            </a:r>
          </a:p>
        </p:txBody>
      </p:sp>
      <p:cxnSp>
        <p:nvCxnSpPr>
          <p:cNvPr id="25" name="直接箭头连接符 24"/>
          <p:cNvCxnSpPr/>
          <p:nvPr/>
        </p:nvCxnSpPr>
        <p:spPr>
          <a:xfrm rot="5400000">
            <a:off x="5148878" y="2280018"/>
            <a:ext cx="703032" cy="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47948" y="1285860"/>
            <a:ext cx="1338828" cy="646331"/>
          </a:xfrm>
          <a:prstGeom prst="rect">
            <a:avLst/>
          </a:prstGeom>
          <a:noFill/>
        </p:spPr>
        <p:txBody>
          <a:bodyPr wrap="none" rtlCol="0">
            <a:spAutoFit/>
          </a:bodyPr>
          <a:lstStyle/>
          <a:p>
            <a:pPr algn="ctr"/>
            <a:r>
              <a:rPr lang="zh-CN" altLang="en-US" dirty="0" smtClean="0">
                <a:latin typeface="微软雅黑" pitchFamily="34" charset="-122"/>
                <a:ea typeface="微软雅黑" pitchFamily="34" charset="-122"/>
              </a:rPr>
              <a:t>采购员</a:t>
            </a:r>
            <a:endParaRPr lang="en-US" altLang="zh-CN" dirty="0" smtClean="0">
              <a:latin typeface="微软雅黑" pitchFamily="34" charset="-122"/>
              <a:ea typeface="微软雅黑" pitchFamily="34" charset="-122"/>
            </a:endParaRPr>
          </a:p>
          <a:p>
            <a:pPr algn="ctr"/>
            <a:r>
              <a:rPr lang="zh-CN" altLang="en-US" dirty="0" smtClean="0">
                <a:latin typeface="微软雅黑" pitchFamily="34" charset="-122"/>
                <a:ea typeface="微软雅黑" pitchFamily="34" charset="-122"/>
              </a:rPr>
              <a:t>采购负责人</a:t>
            </a:r>
          </a:p>
        </p:txBody>
      </p:sp>
      <p:sp>
        <p:nvSpPr>
          <p:cNvPr id="27" name="TextBox 26"/>
          <p:cNvSpPr txBox="1"/>
          <p:nvPr/>
        </p:nvSpPr>
        <p:spPr>
          <a:xfrm>
            <a:off x="7662328" y="200024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制</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定</a:t>
            </a:r>
          </a:p>
        </p:txBody>
      </p:sp>
      <p:cxnSp>
        <p:nvCxnSpPr>
          <p:cNvPr id="28" name="直接箭头连接符 27"/>
          <p:cNvCxnSpPr/>
          <p:nvPr/>
        </p:nvCxnSpPr>
        <p:spPr>
          <a:xfrm rot="5400000">
            <a:off x="7239074" y="2280018"/>
            <a:ext cx="703032" cy="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7224" y="4214818"/>
            <a:ext cx="13388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采购负责人</a:t>
            </a:r>
          </a:p>
        </p:txBody>
      </p:sp>
      <p:cxnSp>
        <p:nvCxnSpPr>
          <p:cNvPr id="34" name="直接箭头连接符 33"/>
          <p:cNvCxnSpPr/>
          <p:nvPr/>
        </p:nvCxnSpPr>
        <p:spPr>
          <a:xfrm rot="5400000" flipH="1" flipV="1">
            <a:off x="1215208" y="3713958"/>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5" name="TextBox 34"/>
          <p:cNvSpPr txBox="1"/>
          <p:nvPr/>
        </p:nvSpPr>
        <p:spPr>
          <a:xfrm>
            <a:off x="896002"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sp>
        <p:nvSpPr>
          <p:cNvPr id="39" name="TextBox 38"/>
          <p:cNvSpPr txBox="1"/>
          <p:nvPr/>
        </p:nvSpPr>
        <p:spPr>
          <a:xfrm>
            <a:off x="2875982" y="4214818"/>
            <a:ext cx="13388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采购负责人</a:t>
            </a:r>
          </a:p>
        </p:txBody>
      </p:sp>
      <p:cxnSp>
        <p:nvCxnSpPr>
          <p:cNvPr id="40" name="直接箭头连接符 39"/>
          <p:cNvCxnSpPr/>
          <p:nvPr/>
        </p:nvCxnSpPr>
        <p:spPr>
          <a:xfrm rot="5400000" flipH="1" flipV="1">
            <a:off x="3213884" y="3713958"/>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41" name="TextBox 40"/>
          <p:cNvSpPr txBox="1"/>
          <p:nvPr/>
        </p:nvSpPr>
        <p:spPr>
          <a:xfrm>
            <a:off x="2857488"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sp>
        <p:nvSpPr>
          <p:cNvPr id="42" name="TextBox 41"/>
          <p:cNvSpPr txBox="1"/>
          <p:nvPr/>
        </p:nvSpPr>
        <p:spPr>
          <a:xfrm>
            <a:off x="3071802" y="5417122"/>
            <a:ext cx="87716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总经理</a:t>
            </a:r>
          </a:p>
        </p:txBody>
      </p:sp>
      <p:cxnSp>
        <p:nvCxnSpPr>
          <p:cNvPr id="43" name="直接箭头连接符 42"/>
          <p:cNvCxnSpPr/>
          <p:nvPr/>
        </p:nvCxnSpPr>
        <p:spPr>
          <a:xfrm rot="5400000" flipH="1" flipV="1">
            <a:off x="929456" y="3713958"/>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44" name="TextBox 43"/>
          <p:cNvSpPr txBox="1"/>
          <p:nvPr/>
        </p:nvSpPr>
        <p:spPr>
          <a:xfrm>
            <a:off x="1785918"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cxnSp>
        <p:nvCxnSpPr>
          <p:cNvPr id="45" name="直接箭头连接符 44"/>
          <p:cNvCxnSpPr/>
          <p:nvPr/>
        </p:nvCxnSpPr>
        <p:spPr>
          <a:xfrm rot="5400000" flipH="1" flipV="1">
            <a:off x="2929720" y="3713958"/>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46" name="TextBox 45"/>
          <p:cNvSpPr txBox="1"/>
          <p:nvPr/>
        </p:nvSpPr>
        <p:spPr>
          <a:xfrm>
            <a:off x="3682084"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cxnSp>
        <p:nvCxnSpPr>
          <p:cNvPr id="47" name="直接箭头连接符 46"/>
          <p:cNvCxnSpPr/>
          <p:nvPr/>
        </p:nvCxnSpPr>
        <p:spPr>
          <a:xfrm rot="5400000" flipH="1" flipV="1">
            <a:off x="3213884" y="4928404"/>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48" name="TextBox 47"/>
          <p:cNvSpPr txBox="1"/>
          <p:nvPr/>
        </p:nvSpPr>
        <p:spPr>
          <a:xfrm>
            <a:off x="2857488" y="4643446"/>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cxnSp>
        <p:nvCxnSpPr>
          <p:cNvPr id="49" name="直接箭头连接符 48"/>
          <p:cNvCxnSpPr/>
          <p:nvPr/>
        </p:nvCxnSpPr>
        <p:spPr>
          <a:xfrm rot="5400000" flipH="1" flipV="1">
            <a:off x="2929720" y="4928404"/>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50" name="TextBox 49"/>
          <p:cNvSpPr txBox="1"/>
          <p:nvPr/>
        </p:nvSpPr>
        <p:spPr>
          <a:xfrm>
            <a:off x="3682084" y="4643446"/>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sp>
        <p:nvSpPr>
          <p:cNvPr id="51" name="TextBox 50"/>
          <p:cNvSpPr txBox="1"/>
          <p:nvPr/>
        </p:nvSpPr>
        <p:spPr>
          <a:xfrm>
            <a:off x="4876246" y="4214818"/>
            <a:ext cx="13388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采购负责人</a:t>
            </a:r>
          </a:p>
        </p:txBody>
      </p:sp>
      <p:cxnSp>
        <p:nvCxnSpPr>
          <p:cNvPr id="52" name="直接箭头连接符 51"/>
          <p:cNvCxnSpPr/>
          <p:nvPr/>
        </p:nvCxnSpPr>
        <p:spPr>
          <a:xfrm rot="5400000" flipH="1" flipV="1">
            <a:off x="5234230" y="3713958"/>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3" name="TextBox 52"/>
          <p:cNvSpPr txBox="1"/>
          <p:nvPr/>
        </p:nvSpPr>
        <p:spPr>
          <a:xfrm>
            <a:off x="4915024"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cxnSp>
        <p:nvCxnSpPr>
          <p:cNvPr id="54" name="直接箭头连接符 53"/>
          <p:cNvCxnSpPr/>
          <p:nvPr/>
        </p:nvCxnSpPr>
        <p:spPr>
          <a:xfrm rot="5400000" flipH="1" flipV="1">
            <a:off x="4948478" y="3713958"/>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55" name="TextBox 54"/>
          <p:cNvSpPr txBox="1"/>
          <p:nvPr/>
        </p:nvSpPr>
        <p:spPr>
          <a:xfrm>
            <a:off x="5804940"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sp>
        <p:nvSpPr>
          <p:cNvPr id="56" name="TextBox 55"/>
          <p:cNvSpPr txBox="1"/>
          <p:nvPr/>
        </p:nvSpPr>
        <p:spPr>
          <a:xfrm>
            <a:off x="7195299" y="4214818"/>
            <a:ext cx="87716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总经理</a:t>
            </a:r>
          </a:p>
        </p:txBody>
      </p:sp>
      <p:cxnSp>
        <p:nvCxnSpPr>
          <p:cNvPr id="57" name="直接箭头连接符 56"/>
          <p:cNvCxnSpPr/>
          <p:nvPr/>
        </p:nvCxnSpPr>
        <p:spPr>
          <a:xfrm rot="5400000" flipH="1" flipV="1">
            <a:off x="7305932" y="3713958"/>
            <a:ext cx="85725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8" name="TextBox 57"/>
          <p:cNvSpPr txBox="1"/>
          <p:nvPr/>
        </p:nvSpPr>
        <p:spPr>
          <a:xfrm>
            <a:off x="6986726"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审</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批</a:t>
            </a:r>
          </a:p>
        </p:txBody>
      </p:sp>
      <p:cxnSp>
        <p:nvCxnSpPr>
          <p:cNvPr id="59" name="直接箭头连接符 58"/>
          <p:cNvCxnSpPr/>
          <p:nvPr/>
        </p:nvCxnSpPr>
        <p:spPr>
          <a:xfrm rot="5400000" flipH="1" flipV="1">
            <a:off x="7020180" y="3713958"/>
            <a:ext cx="857256" cy="1588"/>
          </a:xfrm>
          <a:prstGeom prst="straightConnector1">
            <a:avLst/>
          </a:prstGeom>
          <a:ln>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60" name="TextBox 59"/>
          <p:cNvSpPr txBox="1"/>
          <p:nvPr/>
        </p:nvSpPr>
        <p:spPr>
          <a:xfrm>
            <a:off x="7876642" y="3429000"/>
            <a:ext cx="389850" cy="584775"/>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过</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83</a:t>
            </a:fld>
            <a:endParaRPr lang="zh-CN" altLang="en-US"/>
          </a:p>
        </p:txBody>
      </p:sp>
      <p:sp>
        <p:nvSpPr>
          <p:cNvPr id="1025" name="Rectangle 1"/>
          <p:cNvSpPr>
            <a:spLocks noChangeArrowheads="1"/>
          </p:cNvSpPr>
          <p:nvPr/>
        </p:nvSpPr>
        <p:spPr bwMode="auto">
          <a:xfrm>
            <a:off x="428596" y="285728"/>
            <a:ext cx="2786050"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.7.1</a:t>
            </a:r>
            <a:r>
              <a:rPr kumimoji="0" lang="zh-CN" altLang="en-US" sz="2000" b="1" i="0" u="none" strike="noStrike" cap="none" normalizeH="0" baseline="0" dirty="0" smtClean="0" bmk="_Toc402462489">
                <a:ln>
                  <a:noFill/>
                </a:ln>
                <a:solidFill>
                  <a:schemeClr val="tx1"/>
                </a:solidFill>
                <a:effectLst/>
                <a:latin typeface="微软雅黑" pitchFamily="34" charset="-122"/>
                <a:ea typeface="微软雅黑" pitchFamily="34" charset="-122"/>
              </a:rPr>
              <a:t>采购计划提交</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矩形 5"/>
          <p:cNvSpPr/>
          <p:nvPr/>
        </p:nvSpPr>
        <p:spPr>
          <a:xfrm>
            <a:off x="642910" y="1071546"/>
            <a:ext cx="3877985" cy="369332"/>
          </a:xfrm>
          <a:prstGeom prst="rect">
            <a:avLst/>
          </a:prstGeom>
        </p:spPr>
        <p:txBody>
          <a:bodyPr wrap="none">
            <a:spAutoFit/>
          </a:bodyPr>
          <a:lstStyle/>
          <a:p>
            <a:r>
              <a:rPr lang="zh-CN" altLang="en-US" dirty="0" smtClean="0"/>
              <a:t>操作人角色：各部门负责人、采购员</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42844" y="1571612"/>
            <a:ext cx="8858280" cy="31071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357158" y="357166"/>
            <a:ext cx="1928794"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新建采购计划</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99329" name="图片 4" descr="6XCSVWOSUNJLZEX]8L}[Q9V"/>
          <p:cNvPicPr>
            <a:picLocks noChangeAspect="1" noChangeArrowheads="1"/>
          </p:cNvPicPr>
          <p:nvPr/>
        </p:nvPicPr>
        <p:blipFill>
          <a:blip r:embed="rId2"/>
          <a:srcRect/>
          <a:stretch>
            <a:fillRect/>
          </a:stretch>
        </p:blipFill>
        <p:spPr bwMode="auto">
          <a:xfrm>
            <a:off x="1071538" y="928669"/>
            <a:ext cx="6643734" cy="4301007"/>
          </a:xfrm>
          <a:prstGeom prst="rect">
            <a:avLst/>
          </a:prstGeom>
          <a:noFill/>
        </p:spPr>
      </p:pic>
      <p:sp>
        <p:nvSpPr>
          <p:cNvPr id="99331" name="Rectangle 3"/>
          <p:cNvSpPr>
            <a:spLocks noChangeArrowheads="1"/>
          </p:cNvSpPr>
          <p:nvPr/>
        </p:nvSpPr>
        <p:spPr bwMode="auto">
          <a:xfrm>
            <a:off x="0" y="3867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85</a:t>
            </a:fld>
            <a:endParaRPr lang="zh-CN" altLang="en-US"/>
          </a:p>
        </p:txBody>
      </p:sp>
      <p:sp>
        <p:nvSpPr>
          <p:cNvPr id="100354" name="Rectangle 2"/>
          <p:cNvSpPr>
            <a:spLocks noChangeArrowheads="1"/>
          </p:cNvSpPr>
          <p:nvPr/>
        </p:nvSpPr>
        <p:spPr bwMode="auto">
          <a:xfrm>
            <a:off x="0" y="500042"/>
            <a:ext cx="4839786"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点击“添加货物信息”按钮进行货物的添加</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0355" name="Rectangle 3"/>
          <p:cNvSpPr>
            <a:spLocks noChangeArrowheads="1"/>
          </p:cNvSpPr>
          <p:nvPr/>
        </p:nvSpPr>
        <p:spPr bwMode="auto">
          <a:xfrm>
            <a:off x="0" y="1343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00356" name="Picture 4"/>
          <p:cNvPicPr>
            <a:picLocks noChangeAspect="1" noChangeArrowheads="1"/>
          </p:cNvPicPr>
          <p:nvPr/>
        </p:nvPicPr>
        <p:blipFill>
          <a:blip r:embed="rId2"/>
          <a:srcRect/>
          <a:stretch>
            <a:fillRect/>
          </a:stretch>
        </p:blipFill>
        <p:spPr bwMode="auto">
          <a:xfrm>
            <a:off x="0" y="1071546"/>
            <a:ext cx="13849350" cy="5295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6667E-6 -1.11111E-6 L -0.56441 -0.00046 " pathEditMode="relative" rAng="0" ptsTypes="AA">
                                      <p:cBhvr>
                                        <p:cTn id="6" dur="2000" fill="hold"/>
                                        <p:tgtEl>
                                          <p:spTgt spid="100356"/>
                                        </p:tgtEl>
                                        <p:attrNameLst>
                                          <p:attrName>ppt_x</p:attrName>
                                          <p:attrName>ppt_y</p:attrName>
                                        </p:attrNameLst>
                                      </p:cBhvr>
                                      <p:rCtr x="-2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86</a:t>
            </a:fld>
            <a:endParaRPr lang="zh-CN" altLang="en-US"/>
          </a:p>
        </p:txBody>
      </p:sp>
      <p:sp>
        <p:nvSpPr>
          <p:cNvPr id="5" name="矩形 4"/>
          <p:cNvSpPr/>
          <p:nvPr/>
        </p:nvSpPr>
        <p:spPr>
          <a:xfrm>
            <a:off x="428596" y="285728"/>
            <a:ext cx="2501006" cy="400110"/>
          </a:xfrm>
          <a:prstGeom prst="rect">
            <a:avLst/>
          </a:prstGeom>
        </p:spPr>
        <p:txBody>
          <a:bodyPr wrap="none">
            <a:spAutoFit/>
          </a:bodyPr>
          <a:lstStyle/>
          <a:p>
            <a:r>
              <a:rPr lang="en-US" sz="2000" b="1" dirty="0" smtClean="0">
                <a:latin typeface="微软雅黑" pitchFamily="34" charset="-122"/>
                <a:ea typeface="微软雅黑" pitchFamily="34" charset="-122"/>
              </a:rPr>
              <a:t>2.7.2  </a:t>
            </a:r>
            <a:r>
              <a:rPr lang="zh-CN" altLang="en-US" sz="2000" b="1" dirty="0" smtClean="0">
                <a:latin typeface="微软雅黑" pitchFamily="34" charset="-122"/>
                <a:ea typeface="微软雅黑" pitchFamily="34" charset="-122"/>
              </a:rPr>
              <a:t>采购计划审批</a:t>
            </a:r>
            <a:endParaRPr lang="zh-CN" altLang="en-US" sz="2000" b="1" dirty="0">
              <a:latin typeface="微软雅黑" pitchFamily="34" charset="-122"/>
              <a:ea typeface="微软雅黑" pitchFamily="34" charset="-122"/>
            </a:endParaRPr>
          </a:p>
        </p:txBody>
      </p:sp>
      <p:sp>
        <p:nvSpPr>
          <p:cNvPr id="101377" name="Rectangle 1"/>
          <p:cNvSpPr>
            <a:spLocks noChangeArrowheads="1"/>
          </p:cNvSpPr>
          <p:nvPr/>
        </p:nvSpPr>
        <p:spPr bwMode="auto">
          <a:xfrm>
            <a:off x="642942" y="785794"/>
            <a:ext cx="321467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操作人：采购</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负责人</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目的：对采购进行粗略的过滤</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101378" name="Picture 2"/>
          <p:cNvPicPr>
            <a:picLocks noChangeAspect="1" noChangeArrowheads="1"/>
          </p:cNvPicPr>
          <p:nvPr/>
        </p:nvPicPr>
        <p:blipFill>
          <a:blip r:embed="rId2"/>
          <a:srcRect/>
          <a:stretch>
            <a:fillRect/>
          </a:stretch>
        </p:blipFill>
        <p:spPr bwMode="auto">
          <a:xfrm>
            <a:off x="71438" y="1843089"/>
            <a:ext cx="8858280" cy="2659880"/>
          </a:xfrm>
          <a:prstGeom prst="rect">
            <a:avLst/>
          </a:prstGeom>
          <a:noFill/>
          <a:ln w="9525">
            <a:noFill/>
            <a:miter lim="800000"/>
            <a:headEnd/>
            <a:tailEnd/>
          </a:ln>
          <a:effectLst/>
        </p:spPr>
      </p:pic>
      <p:sp>
        <p:nvSpPr>
          <p:cNvPr id="8" name="矩形 7"/>
          <p:cNvSpPr/>
          <p:nvPr/>
        </p:nvSpPr>
        <p:spPr>
          <a:xfrm>
            <a:off x="285720" y="4786322"/>
            <a:ext cx="5500726" cy="369332"/>
          </a:xfrm>
          <a:prstGeom prst="rect">
            <a:avLst/>
          </a:prstGeom>
        </p:spPr>
        <p:txBody>
          <a:bodyPr wrap="square">
            <a:spAutoFit/>
          </a:bodyPr>
          <a:lstStyle/>
          <a:p>
            <a:r>
              <a:rPr lang="zh-CN" altLang="en-US" dirty="0" smtClean="0"/>
              <a:t>“批准勾选”和“退回勾选”按钮用于批量处理</a:t>
            </a:r>
            <a:endParaRPr lang="zh-CN"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87</a:t>
            </a:fld>
            <a:endParaRPr lang="zh-CN" altLang="en-US" dirty="0"/>
          </a:p>
        </p:txBody>
      </p:sp>
      <p:pic>
        <p:nvPicPr>
          <p:cNvPr id="102402" name="Picture 2" descr="C:\DOCUME~1\ADMINI~1\LOCALS~1\Temp\SNAGHTML14269d7.PNG"/>
          <p:cNvPicPr>
            <a:picLocks noChangeAspect="1" noChangeArrowheads="1"/>
          </p:cNvPicPr>
          <p:nvPr/>
        </p:nvPicPr>
        <p:blipFill>
          <a:blip r:embed="rId2"/>
          <a:srcRect/>
          <a:stretch>
            <a:fillRect/>
          </a:stretch>
        </p:blipFill>
        <p:spPr bwMode="auto">
          <a:xfrm>
            <a:off x="1643042" y="1214422"/>
            <a:ext cx="5766043" cy="3071834"/>
          </a:xfrm>
          <a:prstGeom prst="rect">
            <a:avLst/>
          </a:prstGeom>
          <a:noFill/>
        </p:spPr>
      </p:pic>
      <p:sp>
        <p:nvSpPr>
          <p:cNvPr id="6" name="矩形 5"/>
          <p:cNvSpPr/>
          <p:nvPr/>
        </p:nvSpPr>
        <p:spPr>
          <a:xfrm>
            <a:off x="357158" y="571480"/>
            <a:ext cx="2031325" cy="369332"/>
          </a:xfrm>
          <a:prstGeom prst="rect">
            <a:avLst/>
          </a:prstGeom>
        </p:spPr>
        <p:txBody>
          <a:bodyPr wrap="none">
            <a:spAutoFit/>
          </a:bodyPr>
          <a:lstStyle/>
          <a:p>
            <a:r>
              <a:rPr lang="zh-CN" altLang="en-US" dirty="0" smtClean="0"/>
              <a:t>点击“查看详情”</a:t>
            </a:r>
            <a:endParaRPr lang="zh-CN" altLang="en-US" dirty="0"/>
          </a:p>
        </p:txBody>
      </p:sp>
      <p:sp>
        <p:nvSpPr>
          <p:cNvPr id="102403" name="Rectangle 3"/>
          <p:cNvSpPr>
            <a:spLocks noChangeArrowheads="1"/>
          </p:cNvSpPr>
          <p:nvPr/>
        </p:nvSpPr>
        <p:spPr bwMode="auto">
          <a:xfrm>
            <a:off x="1428728" y="4572008"/>
            <a:ext cx="3500462"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524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点击“退回”进行逐件退回</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5240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审批结果分为：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625475" algn="l" defTabSz="914400" rtl="0" eaLnBrk="0" fontAlgn="base" latinLnBrk="0" hangingPunct="0">
              <a:lnSpc>
                <a:spcPct val="100000"/>
              </a:lnSpc>
              <a:spcBef>
                <a:spcPct val="0"/>
              </a:spcBef>
              <a:spcAft>
                <a:spcPct val="0"/>
              </a:spcAft>
              <a:buClrTx/>
              <a:buSzTx/>
              <a:buFont typeface="Wingdings" pitchFamily="2" charset="2"/>
              <a:buChar char="n"/>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未审核通过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625475" algn="l" defTabSz="914400" rtl="0" eaLnBrk="0" fontAlgn="base" latinLnBrk="0" hangingPunct="0">
              <a:lnSpc>
                <a:spcPct val="100000"/>
              </a:lnSpc>
              <a:spcBef>
                <a:spcPct val="0"/>
              </a:spcBef>
              <a:spcAft>
                <a:spcPct val="0"/>
              </a:spcAft>
              <a:buClrTx/>
              <a:buSzTx/>
              <a:buFont typeface="Wingdings" pitchFamily="2" charset="2"/>
              <a:buChar char="n"/>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部分审核通过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R="0" lvl="0" indent="625475" algn="l" defTabSz="914400" rtl="0" eaLnBrk="0" fontAlgn="base" latinLnBrk="0" hangingPunct="0">
              <a:lnSpc>
                <a:spcPct val="100000"/>
              </a:lnSpc>
              <a:spcBef>
                <a:spcPct val="0"/>
              </a:spcBef>
              <a:spcAft>
                <a:spcPct val="0"/>
              </a:spcAft>
              <a:buClrTx/>
              <a:buSzTx/>
              <a:buFont typeface="Wingdings" pitchFamily="2" charset="2"/>
              <a:buChar char="n"/>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全部审核通过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2404" name="Picture 4"/>
          <p:cNvPicPr>
            <a:picLocks noChangeAspect="1" noChangeArrowheads="1"/>
          </p:cNvPicPr>
          <p:nvPr/>
        </p:nvPicPr>
        <p:blipFill>
          <a:blip r:embed="rId3"/>
          <a:srcRect/>
          <a:stretch>
            <a:fillRect/>
          </a:stretch>
        </p:blipFill>
        <p:spPr bwMode="auto">
          <a:xfrm>
            <a:off x="4786313" y="4714884"/>
            <a:ext cx="3367791" cy="1071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88</a:t>
            </a:fld>
            <a:endParaRPr lang="zh-CN" altLang="en-US"/>
          </a:p>
        </p:txBody>
      </p:sp>
      <p:sp>
        <p:nvSpPr>
          <p:cNvPr id="5" name="矩形 4"/>
          <p:cNvSpPr/>
          <p:nvPr/>
        </p:nvSpPr>
        <p:spPr>
          <a:xfrm>
            <a:off x="642910" y="428604"/>
            <a:ext cx="2715808" cy="400110"/>
          </a:xfrm>
          <a:prstGeom prst="rect">
            <a:avLst/>
          </a:prstGeom>
        </p:spPr>
        <p:txBody>
          <a:bodyPr wrap="none">
            <a:spAutoFit/>
          </a:bodyPr>
          <a:lstStyle/>
          <a:p>
            <a:r>
              <a:rPr lang="en-US" sz="2000" b="1" dirty="0" smtClean="0">
                <a:latin typeface="微软雅黑" pitchFamily="34" charset="-122"/>
                <a:ea typeface="微软雅黑" pitchFamily="34" charset="-122"/>
              </a:rPr>
              <a:t>2.7.3</a:t>
            </a:r>
            <a:r>
              <a:rPr lang="zh-CN" altLang="en-US" sz="2000" b="1" dirty="0" smtClean="0">
                <a:latin typeface="微软雅黑" pitchFamily="34" charset="-122"/>
                <a:ea typeface="微软雅黑" pitchFamily="34" charset="-122"/>
              </a:rPr>
              <a:t>采购申请</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采购员</a:t>
            </a:r>
            <a:endParaRPr lang="zh-CN" altLang="en-US" sz="2000" b="1" dirty="0">
              <a:latin typeface="微软雅黑" pitchFamily="34" charset="-122"/>
              <a:ea typeface="微软雅黑" pitchFamily="34" charset="-122"/>
            </a:endParaRPr>
          </a:p>
        </p:txBody>
      </p:sp>
      <p:sp>
        <p:nvSpPr>
          <p:cNvPr id="103425" name="Rectangle 1"/>
          <p:cNvSpPr>
            <a:spLocks noChangeArrowheads="1"/>
          </p:cNvSpPr>
          <p:nvPr/>
        </p:nvSpPr>
        <p:spPr bwMode="auto">
          <a:xfrm>
            <a:off x="1785918" y="1071546"/>
            <a:ext cx="407196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操作人员角色：采购员</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目的：对采购计划进行合并并提交</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7" name="图片 6" descr="D:\Users\仕\AppData\Roaming\Tencent\Users\215717607\QQ\WinTemp\RichOle\8FIES03IS33UHF7QFY60J1Q.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pic="http://schemas.openxmlformats.org/drawingml/2006/picture" xmlns:lc="http://schemas.openxmlformats.org/drawingml/2006/lockedCanvas" val="0"/>
              </a:ext>
            </a:extLst>
          </a:blip>
          <a:srcRect/>
          <a:stretch>
            <a:fillRect/>
          </a:stretch>
        </p:blipFill>
        <p:spPr bwMode="auto">
          <a:xfrm>
            <a:off x="714348" y="1000108"/>
            <a:ext cx="956517" cy="1143008"/>
          </a:xfrm>
          <a:prstGeom prst="rect">
            <a:avLst/>
          </a:prstGeom>
          <a:noFill/>
          <a:ln>
            <a:noFill/>
          </a:ln>
        </p:spPr>
      </p:pic>
      <p:sp>
        <p:nvSpPr>
          <p:cNvPr id="8" name="矩形 7"/>
          <p:cNvSpPr/>
          <p:nvPr/>
        </p:nvSpPr>
        <p:spPr>
          <a:xfrm>
            <a:off x="714348" y="2357430"/>
            <a:ext cx="2723823" cy="1200329"/>
          </a:xfrm>
          <a:prstGeom prst="rect">
            <a:avLst/>
          </a:prstGeom>
        </p:spPr>
        <p:txBody>
          <a:bodyPr wrap="none">
            <a:spAutoFit/>
          </a:bodyPr>
          <a:lstStyle/>
          <a:p>
            <a:r>
              <a:rPr lang="zh-CN" altLang="en-US" dirty="0" smtClean="0"/>
              <a:t>点击左上角新建按钮</a:t>
            </a:r>
            <a:endParaRPr lang="en-US" altLang="zh-CN" dirty="0" smtClean="0"/>
          </a:p>
          <a:p>
            <a:endParaRPr lang="en-US" altLang="zh-CN" dirty="0" smtClean="0"/>
          </a:p>
          <a:p>
            <a:r>
              <a:rPr lang="zh-CN" altLang="en-US" dirty="0" smtClean="0"/>
              <a:t>勾选上方的采购计划</a:t>
            </a:r>
            <a:endParaRPr lang="en-US" altLang="zh-CN" dirty="0" smtClean="0"/>
          </a:p>
          <a:p>
            <a:r>
              <a:rPr lang="zh-CN" altLang="en-US" dirty="0" smtClean="0"/>
              <a:t>采购内容会合并在下方。</a:t>
            </a:r>
            <a:endParaRPr lang="zh-CN" altLang="en-US" dirty="0"/>
          </a:p>
        </p:txBody>
      </p:sp>
      <p:pic>
        <p:nvPicPr>
          <p:cNvPr id="103427" name="Picture 3" descr="C:\DOCUME~1\ADMINI~1\LOCALS~1\Temp\SNAGHTML1531b66.PNG"/>
          <p:cNvPicPr>
            <a:picLocks noChangeAspect="1" noChangeArrowheads="1"/>
          </p:cNvPicPr>
          <p:nvPr/>
        </p:nvPicPr>
        <p:blipFill>
          <a:blip r:embed="rId3"/>
          <a:srcRect/>
          <a:stretch>
            <a:fillRect/>
          </a:stretch>
        </p:blipFill>
        <p:spPr bwMode="auto">
          <a:xfrm>
            <a:off x="3643306" y="1714488"/>
            <a:ext cx="4929222" cy="3896579"/>
          </a:xfrm>
          <a:prstGeom prst="rect">
            <a:avLst/>
          </a:prstGeom>
          <a:noFill/>
        </p:spPr>
      </p:pic>
      <p:pic>
        <p:nvPicPr>
          <p:cNvPr id="11" name="Picture 2"/>
          <p:cNvPicPr>
            <a:picLocks noChangeAspect="1" noChangeArrowheads="1"/>
          </p:cNvPicPr>
          <p:nvPr/>
        </p:nvPicPr>
        <p:blipFill>
          <a:blip r:embed="rId4"/>
          <a:srcRect/>
          <a:stretch>
            <a:fillRect/>
          </a:stretch>
        </p:blipFill>
        <p:spPr bwMode="auto">
          <a:xfrm>
            <a:off x="0" y="5643578"/>
            <a:ext cx="8715404" cy="9727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89</a:t>
            </a:fld>
            <a:endParaRPr lang="zh-CN" altLang="en-US"/>
          </a:p>
        </p:txBody>
      </p:sp>
      <p:sp>
        <p:nvSpPr>
          <p:cNvPr id="104452" name="Rectangle 4"/>
          <p:cNvSpPr>
            <a:spLocks noChangeArrowheads="1"/>
          </p:cNvSpPr>
          <p:nvPr/>
        </p:nvSpPr>
        <p:spPr bwMode="auto">
          <a:xfrm>
            <a:off x="285752" y="194111"/>
            <a:ext cx="3786182" cy="948873"/>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.7.5</a:t>
            </a:r>
            <a:r>
              <a:rPr kumimoji="0" lang="zh-CN" altLang="en-US" sz="2000" b="1" i="0" u="none" strike="noStrike" cap="none" normalizeH="0" baseline="0" dirty="0" smtClean="0" bmk="_Toc402462493">
                <a:ln>
                  <a:noFill/>
                </a:ln>
                <a:solidFill>
                  <a:schemeClr val="tx1"/>
                </a:solidFill>
                <a:effectLst/>
                <a:latin typeface="微软雅黑" pitchFamily="34" charset="-122"/>
                <a:ea typeface="微软雅黑" pitchFamily="34" charset="-122"/>
              </a:rPr>
              <a:t>采购申请总经理</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4451" name="图片 20" descr="HKDTUH7C$0G3B4K]2Y}%IK1"/>
          <p:cNvPicPr>
            <a:picLocks noChangeAspect="1" noChangeArrowheads="1"/>
          </p:cNvPicPr>
          <p:nvPr/>
        </p:nvPicPr>
        <p:blipFill>
          <a:blip r:embed="rId2"/>
          <a:srcRect/>
          <a:stretch>
            <a:fillRect/>
          </a:stretch>
        </p:blipFill>
        <p:spPr bwMode="auto">
          <a:xfrm>
            <a:off x="3714744" y="500042"/>
            <a:ext cx="1562100" cy="1943100"/>
          </a:xfrm>
          <a:prstGeom prst="rect">
            <a:avLst/>
          </a:prstGeom>
          <a:noFill/>
        </p:spPr>
      </p:pic>
      <p:sp>
        <p:nvSpPr>
          <p:cNvPr id="104453" name="Rectangle 5"/>
          <p:cNvSpPr>
            <a:spLocks noChangeArrowheads="1"/>
          </p:cNvSpPr>
          <p:nvPr/>
        </p:nvSpPr>
        <p:spPr bwMode="auto">
          <a:xfrm>
            <a:off x="928662" y="2714620"/>
            <a:ext cx="600076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操作人：总经理</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目的：对采购申请进行最后审批</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操作与上个界面一致</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357166"/>
            <a:ext cx="1911101" cy="400110"/>
          </a:xfrm>
          <a:prstGeom prst="rect">
            <a:avLst/>
          </a:prstGeom>
        </p:spPr>
        <p:txBody>
          <a:bodyPr wrap="none">
            <a:spAutoFit/>
          </a:bodyPr>
          <a:lstStyle/>
          <a:p>
            <a:r>
              <a:rPr lang="en-US" sz="2000" b="1" dirty="0" smtClean="0">
                <a:latin typeface="微软雅黑" pitchFamily="34" charset="-122"/>
                <a:ea typeface="微软雅黑" pitchFamily="34" charset="-122"/>
              </a:rPr>
              <a:t>2.1. 1</a:t>
            </a:r>
            <a:r>
              <a:rPr lang="zh-CN" altLang="en-US" sz="2000" b="1" dirty="0" smtClean="0">
                <a:latin typeface="微软雅黑" pitchFamily="34" charset="-122"/>
                <a:ea typeface="微软雅黑" pitchFamily="34" charset="-122"/>
              </a:rPr>
              <a:t>个人客户</a:t>
            </a:r>
            <a:endParaRPr lang="zh-CN" altLang="en-US" sz="2000" b="1" dirty="0">
              <a:latin typeface="微软雅黑" pitchFamily="34" charset="-122"/>
              <a:ea typeface="微软雅黑" pitchFamily="34" charset="-122"/>
            </a:endParaRPr>
          </a:p>
        </p:txBody>
      </p:sp>
      <p:pic>
        <p:nvPicPr>
          <p:cNvPr id="5" name="图片 4" descr="C:\Users\lenovo\AppData\Roaming\Tencent\Users\285195938\QQ\WinTemp\RichOle\KE~Z`12PSLF1AM82(WK}`}M.jpg"/>
          <p:cNvPicPr/>
          <p:nvPr/>
        </p:nvPicPr>
        <p:blipFill>
          <a:blip r:embed="rId2"/>
          <a:srcRect/>
          <a:stretch>
            <a:fillRect/>
          </a:stretch>
        </p:blipFill>
        <p:spPr bwMode="auto">
          <a:xfrm>
            <a:off x="214282" y="1643050"/>
            <a:ext cx="8429684" cy="3214710"/>
          </a:xfrm>
          <a:prstGeom prst="rect">
            <a:avLst/>
          </a:prstGeom>
          <a:noFill/>
          <a:ln w="9525">
            <a:noFill/>
            <a:miter lim="800000"/>
            <a:headEnd/>
            <a:tailEnd/>
          </a:ln>
        </p:spPr>
      </p:pic>
      <p:sp>
        <p:nvSpPr>
          <p:cNvPr id="6" name="矩形 5"/>
          <p:cNvSpPr/>
          <p:nvPr/>
        </p:nvSpPr>
        <p:spPr>
          <a:xfrm>
            <a:off x="571472" y="857232"/>
            <a:ext cx="8143932" cy="646331"/>
          </a:xfrm>
          <a:prstGeom prst="rect">
            <a:avLst/>
          </a:prstGeom>
        </p:spPr>
        <p:txBody>
          <a:bodyPr wrap="square">
            <a:spAutoFit/>
          </a:bodyPr>
          <a:lstStyle/>
          <a:p>
            <a:r>
              <a:rPr lang="zh-CN" altLang="en-US" dirty="0" smtClean="0"/>
              <a:t>进入个人客户模块，会显示已经存在的客户信息，可根据姓名，身份证号，选择客户类别进行客户信息查询。</a:t>
            </a:r>
            <a:endParaRPr lang="zh-CN" altLang="en-US" dirty="0"/>
          </a:p>
        </p:txBody>
      </p:sp>
      <p:sp>
        <p:nvSpPr>
          <p:cNvPr id="8" name="圆角矩形 7"/>
          <p:cNvSpPr/>
          <p:nvPr/>
        </p:nvSpPr>
        <p:spPr>
          <a:xfrm>
            <a:off x="8143900" y="3214686"/>
            <a:ext cx="428628" cy="17859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57224" y="5500702"/>
            <a:ext cx="5032147" cy="369332"/>
          </a:xfrm>
          <a:prstGeom prst="rect">
            <a:avLst/>
          </a:prstGeom>
        </p:spPr>
        <p:txBody>
          <a:bodyPr wrap="none">
            <a:spAutoFit/>
          </a:bodyPr>
          <a:lstStyle/>
          <a:p>
            <a:r>
              <a:rPr lang="zh-CN" altLang="en-US" dirty="0" smtClean="0"/>
              <a:t>点击“查看”，可以查看修改此客户的详细信息</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90</a:t>
            </a:fld>
            <a:endParaRPr lang="zh-CN" altLang="en-US"/>
          </a:p>
        </p:txBody>
      </p:sp>
      <p:sp>
        <p:nvSpPr>
          <p:cNvPr id="105474" name="Rectangle 2"/>
          <p:cNvSpPr>
            <a:spLocks noChangeArrowheads="1"/>
          </p:cNvSpPr>
          <p:nvPr/>
        </p:nvSpPr>
        <p:spPr bwMode="auto">
          <a:xfrm>
            <a:off x="571472" y="357166"/>
            <a:ext cx="3500430" cy="948873"/>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.7.6</a:t>
            </a:r>
            <a:r>
              <a:rPr kumimoji="0" lang="zh-CN" altLang="en-US" sz="2000" b="1" i="0" u="none" strike="noStrike" cap="none" normalizeH="0" baseline="0" dirty="0" smtClean="0" bmk="_Toc402462494">
                <a:ln>
                  <a:noFill/>
                </a:ln>
                <a:solidFill>
                  <a:schemeClr val="tx1"/>
                </a:solidFill>
                <a:effectLst/>
                <a:latin typeface="微软雅黑" pitchFamily="34" charset="-122"/>
                <a:ea typeface="微软雅黑" pitchFamily="34" charset="-122"/>
              </a:rPr>
              <a:t>比价评审</a:t>
            </a:r>
            <a:r>
              <a:rPr kumimoji="0" lang="en-US" altLang="zh-CN" sz="2000" b="1" i="0" u="none" strike="noStrike" cap="none" normalizeH="0" baseline="0" dirty="0" smtClean="0" bmk="_Toc402462494">
                <a:ln>
                  <a:noFill/>
                </a:ln>
                <a:solidFill>
                  <a:schemeClr val="tx1"/>
                </a:solidFill>
                <a:effectLst/>
                <a:latin typeface="微软雅黑" pitchFamily="34" charset="-122"/>
                <a:ea typeface="微软雅黑" pitchFamily="34" charset="-122"/>
              </a:rPr>
              <a:t>-</a:t>
            </a:r>
            <a:r>
              <a:rPr kumimoji="0" lang="zh-CN" altLang="en-US" sz="2000" b="1" i="0" u="none" strike="noStrike" cap="none" normalizeH="0" baseline="0" dirty="0" smtClean="0" bmk="_Toc402462494">
                <a:ln>
                  <a:noFill/>
                </a:ln>
                <a:solidFill>
                  <a:schemeClr val="tx1"/>
                </a:solidFill>
                <a:effectLst/>
                <a:latin typeface="微软雅黑" pitchFamily="34" charset="-122"/>
                <a:ea typeface="微软雅黑" pitchFamily="34" charset="-122"/>
              </a:rPr>
              <a:t>采购员</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5473" name="图片 21" descr="C7D%_ND984)T{2C{1~4NOTT"/>
          <p:cNvPicPr>
            <a:picLocks noChangeAspect="1" noChangeArrowheads="1"/>
          </p:cNvPicPr>
          <p:nvPr/>
        </p:nvPicPr>
        <p:blipFill>
          <a:blip r:embed="rId2"/>
          <a:srcRect/>
          <a:stretch>
            <a:fillRect/>
          </a:stretch>
        </p:blipFill>
        <p:spPr bwMode="auto">
          <a:xfrm>
            <a:off x="1643042" y="2000240"/>
            <a:ext cx="1466850" cy="1752600"/>
          </a:xfrm>
          <a:prstGeom prst="rect">
            <a:avLst/>
          </a:prstGeom>
          <a:noFill/>
        </p:spPr>
      </p:pic>
      <p:sp>
        <p:nvSpPr>
          <p:cNvPr id="105475" name="Rectangle 3"/>
          <p:cNvSpPr>
            <a:spLocks noChangeArrowheads="1"/>
          </p:cNvSpPr>
          <p:nvPr/>
        </p:nvSpPr>
        <p:spPr bwMode="auto">
          <a:xfrm>
            <a:off x="571472" y="1214422"/>
            <a:ext cx="714376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操作人：采购员</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目的：对已经通过采购申请的货物进行比价评审为生成合同做准备</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8" name="图片 7" descr="D:\Users\仕\AppData\Roaming\Tencent\Users\215717607\QQ\WinTemp\RichOle\DTBNG(PN)])2H`X`LGAARWF.jpg"/>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pic="http://schemas.openxmlformats.org/drawingml/2006/picture" xmlns:lc="http://schemas.openxmlformats.org/drawingml/2006/lockedCanvas" val="0"/>
              </a:ext>
            </a:extLst>
          </a:blip>
          <a:srcRect/>
          <a:stretch>
            <a:fillRect/>
          </a:stretch>
        </p:blipFill>
        <p:spPr bwMode="auto">
          <a:xfrm>
            <a:off x="428596" y="3857628"/>
            <a:ext cx="8072494" cy="2553767"/>
          </a:xfrm>
          <a:prstGeom prst="rect">
            <a:avLst/>
          </a:prstGeom>
          <a:noFill/>
          <a:ln>
            <a:noFill/>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91</a:t>
            </a:fld>
            <a:endParaRPr lang="zh-CN" altLang="en-US"/>
          </a:p>
        </p:txBody>
      </p:sp>
      <p:sp>
        <p:nvSpPr>
          <p:cNvPr id="106498" name="Rectangle 2"/>
          <p:cNvSpPr>
            <a:spLocks noChangeArrowheads="1"/>
          </p:cNvSpPr>
          <p:nvPr/>
        </p:nvSpPr>
        <p:spPr bwMode="auto">
          <a:xfrm>
            <a:off x="642910" y="357166"/>
            <a:ext cx="292892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点击“生成比价评审”</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6499" name="Rectangle 3"/>
          <p:cNvSpPr>
            <a:spLocks noChangeArrowheads="1"/>
          </p:cNvSpPr>
          <p:nvPr/>
        </p:nvSpPr>
        <p:spPr bwMode="auto">
          <a:xfrm>
            <a:off x="0" y="4210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8" name="图片 7" descr="D:\Users\仕\AppData\Roaming\Tencent\Users\215717607\QQ\WinTemp\RichOle\H016FQE$O%($(OM2$@]7C93.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pic="http://schemas.openxmlformats.org/drawingml/2006/picture" xmlns:lc="http://schemas.openxmlformats.org/drawingml/2006/lockedCanvas" val="0"/>
              </a:ext>
            </a:extLst>
          </a:blip>
          <a:srcRect/>
          <a:stretch>
            <a:fillRect/>
          </a:stretch>
        </p:blipFill>
        <p:spPr bwMode="auto">
          <a:xfrm>
            <a:off x="1500166" y="1000108"/>
            <a:ext cx="6929486" cy="4914898"/>
          </a:xfrm>
          <a:prstGeom prst="rect">
            <a:avLst/>
          </a:prstGeom>
          <a:noFill/>
          <a:ln>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92</a:t>
            </a:fld>
            <a:endParaRPr lang="zh-CN" altLang="en-US"/>
          </a:p>
        </p:txBody>
      </p:sp>
      <p:sp>
        <p:nvSpPr>
          <p:cNvPr id="107522" name="Rectangle 2"/>
          <p:cNvSpPr>
            <a:spLocks noChangeArrowheads="1"/>
          </p:cNvSpPr>
          <p:nvPr/>
        </p:nvSpPr>
        <p:spPr bwMode="auto">
          <a:xfrm>
            <a:off x="571472" y="428604"/>
            <a:ext cx="7643866"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在列表中勾选比价供货商（至少选择一家供货商），并选择建议供货商。点击“确认”</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7521" name="图片 25" descr="``)6IO~I${XR@G90TB$B@PF"/>
          <p:cNvPicPr>
            <a:picLocks noChangeAspect="1" noChangeArrowheads="1"/>
          </p:cNvPicPr>
          <p:nvPr/>
        </p:nvPicPr>
        <p:blipFill>
          <a:blip r:embed="rId2"/>
          <a:srcRect/>
          <a:stretch>
            <a:fillRect/>
          </a:stretch>
        </p:blipFill>
        <p:spPr bwMode="auto">
          <a:xfrm>
            <a:off x="428596" y="1500174"/>
            <a:ext cx="8316574" cy="785818"/>
          </a:xfrm>
          <a:prstGeom prst="rect">
            <a:avLst/>
          </a:prstGeom>
          <a:noFill/>
        </p:spPr>
      </p:pic>
      <p:sp>
        <p:nvSpPr>
          <p:cNvPr id="107523" name="Rectangle 3"/>
          <p:cNvSpPr>
            <a:spLocks noChangeArrowheads="1"/>
          </p:cNvSpPr>
          <p:nvPr/>
        </p:nvSpPr>
        <p:spPr bwMode="auto">
          <a:xfrm>
            <a:off x="571472" y="2428868"/>
            <a:ext cx="4000496"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点击“查看详情”可以选择修改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93</a:t>
            </a:fld>
            <a:endParaRPr lang="zh-CN" altLang="en-US"/>
          </a:p>
        </p:txBody>
      </p:sp>
      <p:pic>
        <p:nvPicPr>
          <p:cNvPr id="108546" name="图片 27" descr="PL~)~NY}3[}HV}(8ZTV}IH7"/>
          <p:cNvPicPr>
            <a:picLocks noChangeAspect="1" noChangeArrowheads="1"/>
          </p:cNvPicPr>
          <p:nvPr/>
        </p:nvPicPr>
        <p:blipFill>
          <a:blip r:embed="rId2"/>
          <a:srcRect/>
          <a:stretch>
            <a:fillRect/>
          </a:stretch>
        </p:blipFill>
        <p:spPr bwMode="auto">
          <a:xfrm>
            <a:off x="428596" y="1643050"/>
            <a:ext cx="8143932" cy="1968322"/>
          </a:xfrm>
          <a:prstGeom prst="rect">
            <a:avLst/>
          </a:prstGeom>
          <a:noFill/>
        </p:spPr>
      </p:pic>
      <p:pic>
        <p:nvPicPr>
          <p:cNvPr id="108545" name="图片 28" descr="`MF8JGITHO8W]LN7S%7Q{2H"/>
          <p:cNvPicPr>
            <a:picLocks noChangeAspect="1" noChangeArrowheads="1"/>
          </p:cNvPicPr>
          <p:nvPr/>
        </p:nvPicPr>
        <p:blipFill>
          <a:blip r:embed="rId3"/>
          <a:srcRect/>
          <a:stretch>
            <a:fillRect/>
          </a:stretch>
        </p:blipFill>
        <p:spPr bwMode="auto">
          <a:xfrm>
            <a:off x="642910" y="4357694"/>
            <a:ext cx="7703719" cy="1000132"/>
          </a:xfrm>
          <a:prstGeom prst="rect">
            <a:avLst/>
          </a:prstGeom>
          <a:noFill/>
        </p:spPr>
      </p:pic>
      <p:sp>
        <p:nvSpPr>
          <p:cNvPr id="108548" name="Rectangle 4"/>
          <p:cNvSpPr>
            <a:spLocks noChangeArrowheads="1"/>
          </p:cNvSpPr>
          <p:nvPr/>
        </p:nvSpPr>
        <p:spPr bwMode="auto">
          <a:xfrm>
            <a:off x="428596" y="214290"/>
            <a:ext cx="3857620" cy="641096"/>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.7.7</a:t>
            </a:r>
            <a:r>
              <a:rPr kumimoji="0" lang="zh-CN" altLang="en-US" sz="2000" b="1" i="0" u="none" strike="noStrike" cap="none" normalizeH="0" baseline="0" dirty="0" smtClean="0" bmk="_Toc402462495">
                <a:ln>
                  <a:noFill/>
                </a:ln>
                <a:solidFill>
                  <a:schemeClr val="tx1"/>
                </a:solidFill>
                <a:effectLst/>
                <a:latin typeface="微软雅黑" pitchFamily="34" charset="-122"/>
                <a:ea typeface="微软雅黑" pitchFamily="34" charset="-122"/>
              </a:rPr>
              <a:t>比价评审</a:t>
            </a:r>
            <a:r>
              <a:rPr lang="en-US" altLang="zh-CN" sz="2000" b="1" dirty="0" smtClean="0" bmk="_Toc402462495">
                <a:latin typeface="微软雅黑" pitchFamily="34" charset="-122"/>
                <a:ea typeface="微软雅黑" pitchFamily="34" charset="-122"/>
              </a:rPr>
              <a:t>—</a:t>
            </a:r>
            <a:r>
              <a:rPr kumimoji="0" lang="zh-CN" altLang="en-US" sz="2000" b="1" i="0" u="none" strike="noStrike" cap="none" normalizeH="0" baseline="0" dirty="0" smtClean="0" bmk="_Toc402462495">
                <a:ln>
                  <a:noFill/>
                </a:ln>
                <a:solidFill>
                  <a:schemeClr val="tx1"/>
                </a:solidFill>
                <a:effectLst/>
                <a:latin typeface="微软雅黑" pitchFamily="34" charset="-122"/>
                <a:ea typeface="微软雅黑" pitchFamily="34" charset="-122"/>
              </a:rPr>
              <a:t>负责人</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8549" name="Rectangle 5"/>
          <p:cNvSpPr>
            <a:spLocks noChangeArrowheads="1"/>
          </p:cNvSpPr>
          <p:nvPr/>
        </p:nvSpPr>
        <p:spPr bwMode="auto">
          <a:xfrm>
            <a:off x="642910" y="857232"/>
            <a:ext cx="6572264"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操作人员：采购负责人</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目的：审批比价评审</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8550" name="Rectangle 6"/>
          <p:cNvSpPr>
            <a:spLocks noChangeArrowheads="1"/>
          </p:cNvSpPr>
          <p:nvPr/>
        </p:nvSpPr>
        <p:spPr bwMode="auto">
          <a:xfrm>
            <a:off x="642910" y="3786190"/>
            <a:ext cx="314324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勾选条目进行审批</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8551" name="Rectangle 7"/>
          <p:cNvSpPr>
            <a:spLocks noChangeArrowheads="1"/>
          </p:cNvSpPr>
          <p:nvPr/>
        </p:nvSpPr>
        <p:spPr bwMode="auto">
          <a:xfrm>
            <a:off x="0" y="454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94</a:t>
            </a:fld>
            <a:endParaRPr lang="zh-CN" altLang="en-US"/>
          </a:p>
        </p:txBody>
      </p:sp>
      <p:sp>
        <p:nvSpPr>
          <p:cNvPr id="5" name="矩形 4"/>
          <p:cNvSpPr/>
          <p:nvPr/>
        </p:nvSpPr>
        <p:spPr>
          <a:xfrm>
            <a:off x="428596" y="428604"/>
            <a:ext cx="1723549"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生成采购合同</a:t>
            </a:r>
            <a:endParaRPr lang="zh-CN" altLang="en-US" sz="2000" b="1" dirty="0">
              <a:latin typeface="微软雅黑" pitchFamily="34" charset="-122"/>
              <a:ea typeface="微软雅黑" pitchFamily="34" charset="-122"/>
            </a:endParaRPr>
          </a:p>
        </p:txBody>
      </p:sp>
      <p:sp>
        <p:nvSpPr>
          <p:cNvPr id="109569" name="Rectangle 1"/>
          <p:cNvSpPr>
            <a:spLocks noChangeArrowheads="1"/>
          </p:cNvSpPr>
          <p:nvPr/>
        </p:nvSpPr>
        <p:spPr bwMode="auto">
          <a:xfrm>
            <a:off x="642910" y="928670"/>
            <a:ext cx="3711272"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操作人：采购负责人</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目的：按供货商分类生成采购合同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
        <p:nvSpPr>
          <p:cNvPr id="7" name="矩形 6"/>
          <p:cNvSpPr/>
          <p:nvPr/>
        </p:nvSpPr>
        <p:spPr>
          <a:xfrm>
            <a:off x="714348" y="1714488"/>
            <a:ext cx="2031325" cy="369332"/>
          </a:xfrm>
          <a:prstGeom prst="rect">
            <a:avLst/>
          </a:prstGeom>
        </p:spPr>
        <p:txBody>
          <a:bodyPr wrap="none">
            <a:spAutoFit/>
          </a:bodyPr>
          <a:lstStyle/>
          <a:p>
            <a:r>
              <a:rPr lang="zh-CN" altLang="en-US" dirty="0" smtClean="0">
                <a:latin typeface="微软雅黑" pitchFamily="34" charset="-122"/>
                <a:ea typeface="微软雅黑" pitchFamily="34" charset="-122"/>
              </a:rPr>
              <a:t>点击“新建”按钮</a:t>
            </a:r>
            <a:endParaRPr lang="zh-CN" altLang="en-US" dirty="0">
              <a:latin typeface="微软雅黑" pitchFamily="34" charset="-122"/>
              <a:ea typeface="微软雅黑" pitchFamily="34" charset="-122"/>
            </a:endParaRPr>
          </a:p>
        </p:txBody>
      </p:sp>
      <p:pic>
        <p:nvPicPr>
          <p:cNvPr id="8" name="图片 7" descr="D:\Users\仕\AppData\Roaming\Tencent\Users\215717607\QQ\WinTemp\RichOle\2_55V56JI`UP]_F$PDWSR24.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pic="http://schemas.openxmlformats.org/drawingml/2006/picture" xmlns:lc="http://schemas.openxmlformats.org/drawingml/2006/lockedCanvas" val="0"/>
              </a:ext>
            </a:extLst>
          </a:blip>
          <a:srcRect/>
          <a:stretch>
            <a:fillRect/>
          </a:stretch>
        </p:blipFill>
        <p:spPr bwMode="auto">
          <a:xfrm>
            <a:off x="500034" y="2071678"/>
            <a:ext cx="8072494" cy="3968321"/>
          </a:xfrm>
          <a:prstGeom prst="rect">
            <a:avLst/>
          </a:prstGeom>
          <a:noFill/>
          <a:ln>
            <a:noFill/>
          </a:ln>
        </p:spPr>
      </p:pic>
      <p:sp>
        <p:nvSpPr>
          <p:cNvPr id="109570" name="Rectangle 2"/>
          <p:cNvSpPr>
            <a:spLocks noChangeArrowheads="1"/>
          </p:cNvSpPr>
          <p:nvPr/>
        </p:nvSpPr>
        <p:spPr bwMode="auto">
          <a:xfrm>
            <a:off x="714348" y="6000768"/>
            <a:ext cx="3480440"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zh-CN" altLang="en-US" dirty="0" smtClean="0">
                <a:latin typeface="微软雅黑" pitchFamily="34" charset="-122"/>
                <a:ea typeface="微软雅黑" pitchFamily="34" charset="-122"/>
                <a:cs typeface="Times New Roman" pitchFamily="18" charset="0"/>
              </a:rPr>
              <a:t>勾选物品、</a:t>
            </a: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选择供货商。</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点击“合并比价评审生成合同”</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95</a:t>
            </a:fld>
            <a:endParaRPr lang="zh-CN" altLang="en-US"/>
          </a:p>
        </p:txBody>
      </p:sp>
      <p:pic>
        <p:nvPicPr>
          <p:cNvPr id="5" name="图片 4" descr="D:\Users\仕\AppData\Roaming\Tencent\Users\215717607\QQ\WinTemp\RichOle\EC9UBO`$865UWQ$P08NEOX0.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pic="http://schemas.openxmlformats.org/drawingml/2006/picture" xmlns:lc="http://schemas.openxmlformats.org/drawingml/2006/lockedCanvas" val="0"/>
              </a:ext>
            </a:extLst>
          </a:blip>
          <a:srcRect/>
          <a:stretch>
            <a:fillRect/>
          </a:stretch>
        </p:blipFill>
        <p:spPr bwMode="auto">
          <a:xfrm>
            <a:off x="1214414" y="285728"/>
            <a:ext cx="6715172" cy="6072230"/>
          </a:xfrm>
          <a:prstGeom prst="rect">
            <a:avLst/>
          </a:prstGeom>
          <a:noFill/>
          <a:ln>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96</a:t>
            </a:fld>
            <a:endParaRPr lang="zh-CN" altLang="en-US"/>
          </a:p>
        </p:txBody>
      </p:sp>
      <p:sp>
        <p:nvSpPr>
          <p:cNvPr id="110593" name="Rectangle 1"/>
          <p:cNvSpPr>
            <a:spLocks noChangeArrowheads="1"/>
          </p:cNvSpPr>
          <p:nvPr/>
        </p:nvSpPr>
        <p:spPr bwMode="auto">
          <a:xfrm>
            <a:off x="642910" y="285728"/>
            <a:ext cx="3357586" cy="948873"/>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a:t>
            </a:r>
            <a:r>
              <a:rPr kumimoji="0" lang="en-US" altLang="zh-CN" sz="2000" b="1" i="0" u="none" strike="noStrike" cap="none" normalizeH="0" baseline="0" dirty="0" smtClean="0" bmk="">
                <a:ln>
                  <a:noFill/>
                </a:ln>
                <a:solidFill>
                  <a:schemeClr val="tx1"/>
                </a:solidFill>
                <a:effectLst/>
                <a:latin typeface="微软雅黑" pitchFamily="34" charset="-122"/>
                <a:ea typeface="微软雅黑" pitchFamily="34" charset="-122"/>
              </a:rPr>
              <a:t>.7.8</a:t>
            </a:r>
            <a:r>
              <a:rPr kumimoji="0" lang="zh-CN" altLang="en-US" sz="2000" b="1" i="0" u="none" strike="noStrike" cap="none" normalizeH="0" baseline="0" dirty="0" smtClean="0" bmk="_Toc402462496">
                <a:ln>
                  <a:noFill/>
                </a:ln>
                <a:solidFill>
                  <a:schemeClr val="tx1"/>
                </a:solidFill>
                <a:effectLst/>
                <a:latin typeface="微软雅黑" pitchFamily="34" charset="-122"/>
                <a:ea typeface="微软雅黑" pitchFamily="34" charset="-122"/>
              </a:rPr>
              <a:t>合同审批</a:t>
            </a:r>
            <a:r>
              <a:rPr kumimoji="0" lang="en-US" altLang="zh-CN" sz="2000" b="1" i="0" u="none" strike="noStrike" cap="none" normalizeH="0" baseline="0" dirty="0" smtClean="0" bmk="_Toc402462496">
                <a:ln>
                  <a:noFill/>
                </a:ln>
                <a:solidFill>
                  <a:schemeClr val="tx1"/>
                </a:solidFill>
                <a:effectLst/>
                <a:latin typeface="微软雅黑" pitchFamily="34" charset="-122"/>
                <a:ea typeface="微软雅黑" pitchFamily="34" charset="-122"/>
              </a:rPr>
              <a:t>-</a:t>
            </a:r>
            <a:r>
              <a:rPr kumimoji="0" lang="zh-CN" altLang="en-US" sz="2000" b="1" i="0" u="none" strike="noStrike" cap="none" normalizeH="0" baseline="0" dirty="0" smtClean="0" bmk="_Toc402462496">
                <a:ln>
                  <a:noFill/>
                </a:ln>
                <a:solidFill>
                  <a:schemeClr val="tx1"/>
                </a:solidFill>
                <a:effectLst/>
                <a:latin typeface="微软雅黑" pitchFamily="34" charset="-122"/>
                <a:ea typeface="微软雅黑" pitchFamily="34" charset="-122"/>
              </a:rPr>
              <a:t>总经理</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6" name="图片 5" descr="D:\Users\仕\AppData\Roaming\Tencent\Users\215717607\QQ\WinTemp\RichOle\04_M29])@_J8F~MX7_FHFTY.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pic="http://schemas.openxmlformats.org/drawingml/2006/picture" xmlns:lc="http://schemas.openxmlformats.org/drawingml/2006/lockedCanvas" val="0"/>
              </a:ext>
            </a:extLst>
          </a:blip>
          <a:srcRect/>
          <a:stretch>
            <a:fillRect/>
          </a:stretch>
        </p:blipFill>
        <p:spPr bwMode="auto">
          <a:xfrm>
            <a:off x="857224" y="1071546"/>
            <a:ext cx="1214446" cy="1714512"/>
          </a:xfrm>
          <a:prstGeom prst="rect">
            <a:avLst/>
          </a:prstGeom>
          <a:noFill/>
          <a:ln>
            <a:noFill/>
          </a:ln>
        </p:spPr>
      </p:pic>
      <p:pic>
        <p:nvPicPr>
          <p:cNvPr id="7" name="图片 6" descr="D:\Users\仕\AppData\Roaming\Tencent\Users\215717607\QQ\WinTemp\RichOle\3S7E2GP(ZB~GQ]P}0`POM}4.jpg"/>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pic="http://schemas.openxmlformats.org/drawingml/2006/picture" xmlns:lc="http://schemas.openxmlformats.org/drawingml/2006/lockedCanvas" val="0"/>
              </a:ext>
            </a:extLst>
          </a:blip>
          <a:srcRect/>
          <a:stretch>
            <a:fillRect/>
          </a:stretch>
        </p:blipFill>
        <p:spPr bwMode="auto">
          <a:xfrm>
            <a:off x="857223" y="3000372"/>
            <a:ext cx="7934227" cy="1571636"/>
          </a:xfrm>
          <a:prstGeom prst="rect">
            <a:avLst/>
          </a:prstGeom>
          <a:noFill/>
          <a:ln>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97</a:t>
            </a:fld>
            <a:endParaRPr lang="zh-CN" altLang="en-US"/>
          </a:p>
        </p:txBody>
      </p:sp>
      <p:sp>
        <p:nvSpPr>
          <p:cNvPr id="5" name="矩形 4"/>
          <p:cNvSpPr/>
          <p:nvPr/>
        </p:nvSpPr>
        <p:spPr>
          <a:xfrm>
            <a:off x="428596" y="357166"/>
            <a:ext cx="2244525" cy="400110"/>
          </a:xfrm>
          <a:prstGeom prst="rect">
            <a:avLst/>
          </a:prstGeom>
        </p:spPr>
        <p:txBody>
          <a:bodyPr wrap="none">
            <a:spAutoFit/>
          </a:bodyPr>
          <a:lstStyle/>
          <a:p>
            <a:r>
              <a:rPr lang="en-US" sz="2000" b="1" dirty="0" smtClean="0">
                <a:latin typeface="微软雅黑" pitchFamily="34" charset="-122"/>
                <a:ea typeface="微软雅黑" pitchFamily="34" charset="-122"/>
              </a:rPr>
              <a:t>2.7.9  </a:t>
            </a:r>
            <a:r>
              <a:rPr lang="zh-CN" altLang="en-US" sz="2000" b="1" dirty="0" smtClean="0">
                <a:latin typeface="微软雅黑" pitchFamily="34" charset="-122"/>
                <a:ea typeface="微软雅黑" pitchFamily="34" charset="-122"/>
              </a:rPr>
              <a:t>供货商管理</a:t>
            </a:r>
            <a:endParaRPr lang="zh-CN" altLang="en-US" sz="2000" b="1" dirty="0">
              <a:latin typeface="微软雅黑" pitchFamily="34" charset="-122"/>
              <a:ea typeface="微软雅黑" pitchFamily="34" charset="-122"/>
            </a:endParaRPr>
          </a:p>
        </p:txBody>
      </p:sp>
      <p:sp>
        <p:nvSpPr>
          <p:cNvPr id="1025" name="Rectangle 1"/>
          <p:cNvSpPr>
            <a:spLocks noChangeArrowheads="1"/>
          </p:cNvSpPr>
          <p:nvPr/>
        </p:nvSpPr>
        <p:spPr bwMode="auto">
          <a:xfrm>
            <a:off x="785786" y="857232"/>
            <a:ext cx="471487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操作人员角色：采购员、采购负责人</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功能：对供货商进行管理</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点击“新建”按钮弹出窗口</a:t>
            </a:r>
            <a:endParaRPr kumimoji="0" lang="zh-CN" sz="800" b="0" i="0" u="none" strike="noStrike" cap="none" normalizeH="0" baseline="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029" name="图片 36" descr="9J2Z9WLAOVGMXPZUZC(5{)X"/>
          <p:cNvPicPr>
            <a:picLocks noChangeAspect="1" noChangeArrowheads="1"/>
          </p:cNvPicPr>
          <p:nvPr/>
        </p:nvPicPr>
        <p:blipFill>
          <a:blip r:embed="rId2"/>
          <a:srcRect/>
          <a:stretch>
            <a:fillRect/>
          </a:stretch>
        </p:blipFill>
        <p:spPr bwMode="auto">
          <a:xfrm>
            <a:off x="1357290" y="2071678"/>
            <a:ext cx="6429420" cy="4431930"/>
          </a:xfrm>
          <a:prstGeom prst="rect">
            <a:avLst/>
          </a:prstGeom>
          <a:noFill/>
        </p:spPr>
      </p:pic>
      <p:sp>
        <p:nvSpPr>
          <p:cNvPr id="1031" name="Rectangle 7"/>
          <p:cNvSpPr>
            <a:spLocks noChangeArrowheads="1"/>
          </p:cNvSpPr>
          <p:nvPr/>
        </p:nvSpPr>
        <p:spPr bwMode="auto">
          <a:xfrm>
            <a:off x="0" y="4514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3" name="TextBox 12"/>
          <p:cNvSpPr txBox="1"/>
          <p:nvPr/>
        </p:nvSpPr>
        <p:spPr>
          <a:xfrm>
            <a:off x="642910" y="1714488"/>
            <a:ext cx="226215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“新建”供货商信息</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98</a:t>
            </a:fld>
            <a:endParaRPr lang="zh-CN" altLang="en-US"/>
          </a:p>
        </p:txBody>
      </p:sp>
      <p:pic>
        <p:nvPicPr>
          <p:cNvPr id="5" name="图片 4" descr="D:\Users\仕\AppData\Roaming\Tencent\Users\215717607\QQ\WinTemp\RichOle\0S`8M1B`RDYJCBVJE[T(SNS.jpg"/>
          <p:cNvPicPr/>
          <p:nvPr/>
        </p:nvPicPr>
        <p:blipFill>
          <a:blip r:embed="rId2">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500034" y="714356"/>
            <a:ext cx="8143932" cy="1500198"/>
          </a:xfrm>
          <a:prstGeom prst="rect">
            <a:avLst/>
          </a:prstGeom>
          <a:noFill/>
          <a:ln>
            <a:noFill/>
          </a:ln>
        </p:spPr>
      </p:pic>
      <p:pic>
        <p:nvPicPr>
          <p:cNvPr id="6" name="图片 5" descr="D:\Users\仕\AppData\Roaming\Tencent\Users\215717607\QQ\WinTemp\RichOle\F$STW%_X5FT9N6~2K@IC)WL.jpg"/>
          <p:cNvPicPr/>
          <p:nvPr/>
        </p:nvPicPr>
        <p:blipFill>
          <a:blip r:embed="rId3">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500034" y="2285992"/>
            <a:ext cx="8143932" cy="1143008"/>
          </a:xfrm>
          <a:prstGeom prst="rect">
            <a:avLst/>
          </a:prstGeom>
          <a:noFill/>
          <a:ln>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9" name="Picture 5" descr="C:\DOCUME~1\ADMINI~1\LOCALS~1\Temp\SNAGHTML54cfab.PNG"/>
          <p:cNvPicPr>
            <a:picLocks noChangeAspect="1" noChangeArrowheads="1"/>
          </p:cNvPicPr>
          <p:nvPr/>
        </p:nvPicPr>
        <p:blipFill>
          <a:blip r:embed="rId2"/>
          <a:srcRect/>
          <a:stretch>
            <a:fillRect/>
          </a:stretch>
        </p:blipFill>
        <p:spPr bwMode="auto">
          <a:xfrm>
            <a:off x="1052536" y="1142984"/>
            <a:ext cx="6877050" cy="5476875"/>
          </a:xfrm>
          <a:prstGeom prst="rect">
            <a:avLst/>
          </a:prstGeom>
          <a:noFill/>
        </p:spPr>
      </p:pic>
      <p:pic>
        <p:nvPicPr>
          <p:cNvPr id="113667" name="Picture 3" descr="C:\DOCUME~1\ADMINI~1\LOCALS~1\Temp\SNAGHTML547640.PNG"/>
          <p:cNvPicPr>
            <a:picLocks noChangeAspect="1" noChangeArrowheads="1"/>
          </p:cNvPicPr>
          <p:nvPr/>
        </p:nvPicPr>
        <p:blipFill>
          <a:blip r:embed="rId3"/>
          <a:srcRect/>
          <a:stretch>
            <a:fillRect/>
          </a:stretch>
        </p:blipFill>
        <p:spPr bwMode="auto">
          <a:xfrm>
            <a:off x="1052536" y="1142984"/>
            <a:ext cx="6877050" cy="5476875"/>
          </a:xfrm>
          <a:prstGeom prst="rect">
            <a:avLst/>
          </a:prstGeom>
          <a:noFill/>
        </p:spPr>
      </p:pic>
      <p:pic>
        <p:nvPicPr>
          <p:cNvPr id="113671" name="Picture 7" descr="C:\DOCUME~1\ADMINI~1\LOCALS~1\Temp\SNAGHTML55d350.PNG"/>
          <p:cNvPicPr>
            <a:picLocks noChangeAspect="1" noChangeArrowheads="1"/>
          </p:cNvPicPr>
          <p:nvPr/>
        </p:nvPicPr>
        <p:blipFill>
          <a:blip r:embed="rId4"/>
          <a:srcRect/>
          <a:stretch>
            <a:fillRect/>
          </a:stretch>
        </p:blipFill>
        <p:spPr bwMode="auto">
          <a:xfrm>
            <a:off x="1071538" y="1142984"/>
            <a:ext cx="6877050" cy="5476875"/>
          </a:xfrm>
          <a:prstGeom prst="rect">
            <a:avLst/>
          </a:prstGeom>
          <a:noFill/>
        </p:spPr>
      </p:pic>
      <p:sp>
        <p:nvSpPr>
          <p:cNvPr id="4" name="灯片编号占位符 3"/>
          <p:cNvSpPr>
            <a:spLocks noGrp="1"/>
          </p:cNvSpPr>
          <p:nvPr>
            <p:ph type="sldNum" sz="quarter" idx="12"/>
          </p:nvPr>
        </p:nvSpPr>
        <p:spPr/>
        <p:txBody>
          <a:bodyPr/>
          <a:lstStyle/>
          <a:p>
            <a:fld id="{0C913308-F349-4B6D-A68A-DD1791B4A57B}" type="slidenum">
              <a:rPr lang="zh-CN" altLang="en-US" smtClean="0"/>
              <a:pPr/>
              <a:t>99</a:t>
            </a:fld>
            <a:endParaRPr lang="zh-CN" altLang="en-US"/>
          </a:p>
        </p:txBody>
      </p:sp>
      <p:sp>
        <p:nvSpPr>
          <p:cNvPr id="113665" name="Rectangle 1"/>
          <p:cNvSpPr>
            <a:spLocks noChangeArrowheads="1"/>
          </p:cNvSpPr>
          <p:nvPr/>
        </p:nvSpPr>
        <p:spPr bwMode="auto">
          <a:xfrm>
            <a:off x="500034" y="571480"/>
            <a:ext cx="750099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点击“查看”</a:t>
            </a:r>
            <a:endParaRPr kumimoji="0" lang="zh-CN"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供货商信息查看，点击“编辑”按钮可以进行修改</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 </a:t>
            </a:r>
          </a:p>
        </p:txBody>
      </p:sp>
      <p:pic>
        <p:nvPicPr>
          <p:cNvPr id="10" name="图片 9" descr="D:\Users\仕\AppData\Roaming\Tencent\Users\215717607\QQ\WinTemp\RichOle\HJ7({WX`FASNPXHSBAS{`SR.jpg"/>
          <p:cNvPicPr/>
          <p:nvPr/>
        </p:nvPicPr>
        <p:blipFill>
          <a:blip r:embed="rId5">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arto="http://schemas.microsoft.com/office/word/2006/arto"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1571604" y="1857364"/>
            <a:ext cx="5238750" cy="4073548"/>
          </a:xfrm>
          <a:prstGeom prst="rect">
            <a:avLst/>
          </a:prstGeom>
          <a:noFill/>
          <a:ln>
            <a:noFill/>
          </a:ln>
        </p:spPr>
      </p:pic>
      <p:sp>
        <p:nvSpPr>
          <p:cNvPr id="11" name="椭圆 10"/>
          <p:cNvSpPr/>
          <p:nvPr/>
        </p:nvSpPr>
        <p:spPr>
          <a:xfrm>
            <a:off x="7000892" y="1785926"/>
            <a:ext cx="928694" cy="571504"/>
          </a:xfrm>
          <a:prstGeom prst="ellipse">
            <a:avLst/>
          </a:prstGeom>
          <a:noFill/>
        </p:spPr>
        <p:style>
          <a:lnRef idx="2">
            <a:schemeClr val="accent2"/>
          </a:lnRef>
          <a:fillRef idx="1">
            <a:schemeClr val="lt1"/>
          </a:fillRef>
          <a:effectRef idx="0">
            <a:schemeClr val="accent2"/>
          </a:effectRef>
          <a:fontRef idx="minor">
            <a:schemeClr val="dk1"/>
          </a:fontRef>
        </p:style>
        <p:txBody>
          <a:bodyPr wrap="none" rtlCol="0" anchor="ctr">
            <a:spAutoFit/>
          </a:bodyPr>
          <a:lstStyle/>
          <a:p>
            <a:pPr algn="ctr"/>
            <a:endParaRPr lang="zh-CN" altLang="en-US"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wipe(down)">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3671"/>
                                        </p:tgtEl>
                                        <p:attrNameLst>
                                          <p:attrName>style.visibility</p:attrName>
                                        </p:attrNameLst>
                                      </p:cBhvr>
                                      <p:to>
                                        <p:strVal val="visible"/>
                                      </p:to>
                                    </p:set>
                                    <p:animEffect transition="in" filter="blinds(horizontal)">
                                      <p:cBhvr>
                                        <p:cTn id="12" dur="500"/>
                                        <p:tgtEl>
                                          <p:spTgt spid="113671"/>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dirty="0" smtClean="0">
            <a:latin typeface="微软雅黑" pitchFamily="34" charset="-122"/>
            <a:ea typeface="微软雅黑" pitchFamily="34" charset="-122"/>
          </a:defRPr>
        </a:defPPr>
      </a:lstStyle>
    </a:spDef>
    <a:txDef>
      <a:spPr>
        <a:noFill/>
      </a:spPr>
      <a:bodyPr wrap="none" rtlCol="0">
        <a:spAutoFit/>
      </a:bodyPr>
      <a:lstStyle>
        <a:defPPr>
          <a:defRPr dirty="0" smtClean="0">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2031</TotalTime>
  <Words>3345</Words>
  <PresentationFormat>全屏显示(4:3)</PresentationFormat>
  <Paragraphs>423</Paragraphs>
  <Slides>115</Slides>
  <Notes>0</Notes>
  <HiddenSlides>0</HiddenSlides>
  <MMClips>0</MMClips>
  <ScaleCrop>false</ScaleCrop>
  <HeadingPairs>
    <vt:vector size="4" baseType="variant">
      <vt:variant>
        <vt:lpstr>主题</vt:lpstr>
      </vt:variant>
      <vt:variant>
        <vt:i4>1</vt:i4>
      </vt:variant>
      <vt:variant>
        <vt:lpstr>幻灯片标题</vt:lpstr>
      </vt:variant>
      <vt:variant>
        <vt:i4>115</vt:i4>
      </vt:variant>
    </vt:vector>
  </HeadingPairs>
  <TitlesOfParts>
    <vt:vector size="116" baseType="lpstr">
      <vt:lpstr>Office 主题</vt:lpstr>
      <vt:lpstr>双燃料重卡汽车业务管理    系统使用说明</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双燃料重卡汽车业务管理    系统使用说明</dc:title>
  <cp:lastModifiedBy>User</cp:lastModifiedBy>
  <cp:revision>244</cp:revision>
  <dcterms:modified xsi:type="dcterms:W3CDTF">2014-11-26T15:44:36Z</dcterms:modified>
</cp:coreProperties>
</file>